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handoutMasterIdLst>
    <p:handoutMasterId r:id="rId17"/>
  </p:handoutMasterIdLst>
  <p:sldIdLst>
    <p:sldId id="632" r:id="rId2"/>
    <p:sldId id="257" r:id="rId3"/>
    <p:sldId id="260" r:id="rId4"/>
    <p:sldId id="629" r:id="rId5"/>
    <p:sldId id="638" r:id="rId6"/>
    <p:sldId id="641" r:id="rId7"/>
    <p:sldId id="631" r:id="rId8"/>
    <p:sldId id="633" r:id="rId9"/>
    <p:sldId id="634" r:id="rId10"/>
    <p:sldId id="635" r:id="rId11"/>
    <p:sldId id="636" r:id="rId12"/>
    <p:sldId id="639" r:id="rId13"/>
    <p:sldId id="640" r:id="rId14"/>
    <p:sldId id="261" r:id="rId15"/>
  </p:sldIdLst>
  <p:sldSz cx="12192000" cy="6858000"/>
  <p:notesSz cx="6858000" cy="9144000"/>
  <p:embeddedFontLst>
    <p:embeddedFont>
      <p:font typeface="맑은 고딕" panose="020B0503020000020004" pitchFamily="34" charset="-127"/>
      <p:regular r:id="rId18"/>
      <p:bold r:id="rId19"/>
    </p:embeddedFont>
    <p:embeddedFont>
      <p:font typeface="Heebo Black" pitchFamily="2" charset="-79"/>
      <p:bold r:id="rId20"/>
    </p:embeddedFont>
    <p:embeddedFont>
      <p:font typeface="Montserrat SemiBold" panose="00000700000000000000" pitchFamily="2" charset="0"/>
      <p:bold r:id="rId21"/>
      <p:boldItalic r:id="rId22"/>
    </p:embeddedFont>
    <p:embeddedFont>
      <p:font typeface="Noto Sans" panose="020B0502040504020204" pitchFamily="34" charset="0"/>
      <p:regular r:id="rId23"/>
      <p:bold r:id="rId24"/>
      <p:italic r:id="rId25"/>
      <p:boldItalic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1FA"/>
    <a:srgbClr val="40A4DF"/>
    <a:srgbClr val="4284DB"/>
    <a:srgbClr val="73D577"/>
    <a:srgbClr val="64C874"/>
    <a:srgbClr val="B8FF6A"/>
    <a:srgbClr val="00387D"/>
    <a:srgbClr val="E5F8FE"/>
    <a:srgbClr val="FFEC69"/>
    <a:srgbClr val="8BD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1227" autoAdjust="0"/>
  </p:normalViewPr>
  <p:slideViewPr>
    <p:cSldViewPr snapToGrid="0">
      <p:cViewPr varScale="1">
        <p:scale>
          <a:sx n="85" d="100"/>
          <a:sy n="85" d="100"/>
        </p:scale>
        <p:origin x="180" y="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3" name="날짜 개체 틀 2">
            <a:extLst>
              <a:ext uri="{FF2B5EF4-FFF2-40B4-BE49-F238E27FC236}">
                <a16:creationId xmlns:a16="http://schemas.microsoft.com/office/drawing/2014/main" id="{E821AEBA-5F48-623F-B1A1-728088A20F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B7BBBD-FD17-4201-A596-BBF2A2B6EA5C}" type="datetimeFigureOut">
              <a:rPr lang="ko-KR" altLang="en-US" smtClean="0"/>
              <a:t>2024-01-11</a:t>
            </a:fld>
            <a:endParaRPr lang="ko-KR" altLang="en-US"/>
          </a:p>
        </p:txBody>
      </p:sp>
    </p:spTree>
    <p:extLst>
      <p:ext uri="{BB962C8B-B14F-4D97-AF65-F5344CB8AC3E}">
        <p14:creationId xmlns:p14="http://schemas.microsoft.com/office/powerpoint/2010/main" val="3100621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1BCCA-8342-4B16-AA96-B36E90B93CCD}" type="datetimeFigureOut">
              <a:rPr lang="ko-KR" altLang="en-US" smtClean="0"/>
              <a:t>2024-01-11</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3ED1D-5744-49B6-86B0-A532027227D0}" type="slidenum">
              <a:rPr lang="ko-KR" altLang="en-US" smtClean="0"/>
              <a:t>‹#›</a:t>
            </a:fld>
            <a:endParaRPr lang="ko-KR" altLang="en-US" dirty="0"/>
          </a:p>
        </p:txBody>
      </p:sp>
    </p:spTree>
    <p:extLst>
      <p:ext uri="{BB962C8B-B14F-4D97-AF65-F5344CB8AC3E}">
        <p14:creationId xmlns:p14="http://schemas.microsoft.com/office/powerpoint/2010/main" val="173141008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a:t>
            </a:fld>
            <a:endParaRPr lang="ko-KR" altLang="en-US" dirty="0"/>
          </a:p>
        </p:txBody>
      </p:sp>
    </p:spTree>
    <p:extLst>
      <p:ext uri="{BB962C8B-B14F-4D97-AF65-F5344CB8AC3E}">
        <p14:creationId xmlns:p14="http://schemas.microsoft.com/office/powerpoint/2010/main" val="88374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10</a:t>
            </a:fld>
            <a:endParaRPr lang="ko-KR" altLang="en-US"/>
          </a:p>
        </p:txBody>
      </p:sp>
    </p:spTree>
    <p:extLst>
      <p:ext uri="{BB962C8B-B14F-4D97-AF65-F5344CB8AC3E}">
        <p14:creationId xmlns:p14="http://schemas.microsoft.com/office/powerpoint/2010/main" val="276384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11</a:t>
            </a:fld>
            <a:endParaRPr lang="ko-KR" altLang="en-US"/>
          </a:p>
        </p:txBody>
      </p:sp>
    </p:spTree>
    <p:extLst>
      <p:ext uri="{BB962C8B-B14F-4D97-AF65-F5344CB8AC3E}">
        <p14:creationId xmlns:p14="http://schemas.microsoft.com/office/powerpoint/2010/main" val="38652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12</a:t>
            </a:fld>
            <a:endParaRPr lang="ko-KR" altLang="en-US"/>
          </a:p>
        </p:txBody>
      </p:sp>
    </p:spTree>
    <p:extLst>
      <p:ext uri="{BB962C8B-B14F-4D97-AF65-F5344CB8AC3E}">
        <p14:creationId xmlns:p14="http://schemas.microsoft.com/office/powerpoint/2010/main" val="139399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33ED1D-5744-49B6-86B0-A532027227D0}" type="slidenum">
              <a:rPr lang="ko-KR" altLang="en-US" smtClean="0"/>
              <a:t>13</a:t>
            </a:fld>
            <a:endParaRPr lang="ko-KR" altLang="en-US" dirty="0"/>
          </a:p>
        </p:txBody>
      </p:sp>
    </p:spTree>
    <p:extLst>
      <p:ext uri="{BB962C8B-B14F-4D97-AF65-F5344CB8AC3E}">
        <p14:creationId xmlns:p14="http://schemas.microsoft.com/office/powerpoint/2010/main" val="203010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14</a:t>
            </a:fld>
            <a:endParaRPr lang="ko-KR" altLang="en-US" dirty="0"/>
          </a:p>
        </p:txBody>
      </p:sp>
    </p:spTree>
    <p:extLst>
      <p:ext uri="{BB962C8B-B14F-4D97-AF65-F5344CB8AC3E}">
        <p14:creationId xmlns:p14="http://schemas.microsoft.com/office/powerpoint/2010/main" val="385016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2</a:t>
            </a:fld>
            <a:endParaRPr lang="ko-KR" altLang="en-US" dirty="0"/>
          </a:p>
        </p:txBody>
      </p:sp>
    </p:spTree>
    <p:extLst>
      <p:ext uri="{BB962C8B-B14F-4D97-AF65-F5344CB8AC3E}">
        <p14:creationId xmlns:p14="http://schemas.microsoft.com/office/powerpoint/2010/main" val="49270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33ED1D-5744-49B6-86B0-A532027227D0}" type="slidenum">
              <a:rPr lang="ko-KR" altLang="en-US" smtClean="0"/>
              <a:t>3</a:t>
            </a:fld>
            <a:endParaRPr lang="ko-KR" altLang="en-US" dirty="0"/>
          </a:p>
        </p:txBody>
      </p:sp>
    </p:spTree>
    <p:extLst>
      <p:ext uri="{BB962C8B-B14F-4D97-AF65-F5344CB8AC3E}">
        <p14:creationId xmlns:p14="http://schemas.microsoft.com/office/powerpoint/2010/main" val="2054314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4</a:t>
            </a:fld>
            <a:endParaRPr lang="ko-KR" altLang="en-US"/>
          </a:p>
        </p:txBody>
      </p:sp>
    </p:spTree>
    <p:extLst>
      <p:ext uri="{BB962C8B-B14F-4D97-AF65-F5344CB8AC3E}">
        <p14:creationId xmlns:p14="http://schemas.microsoft.com/office/powerpoint/2010/main" val="368831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5</a:t>
            </a:fld>
            <a:endParaRPr lang="ko-KR" altLang="en-US" dirty="0"/>
          </a:p>
        </p:txBody>
      </p:sp>
    </p:spTree>
    <p:extLst>
      <p:ext uri="{BB962C8B-B14F-4D97-AF65-F5344CB8AC3E}">
        <p14:creationId xmlns:p14="http://schemas.microsoft.com/office/powerpoint/2010/main" val="421105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6</a:t>
            </a:fld>
            <a:endParaRPr lang="ko-KR" altLang="en-US"/>
          </a:p>
        </p:txBody>
      </p:sp>
    </p:spTree>
    <p:extLst>
      <p:ext uri="{BB962C8B-B14F-4D97-AF65-F5344CB8AC3E}">
        <p14:creationId xmlns:p14="http://schemas.microsoft.com/office/powerpoint/2010/main" val="102466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7</a:t>
            </a:fld>
            <a:endParaRPr lang="ko-KR" altLang="en-US"/>
          </a:p>
        </p:txBody>
      </p:sp>
    </p:spTree>
    <p:extLst>
      <p:ext uri="{BB962C8B-B14F-4D97-AF65-F5344CB8AC3E}">
        <p14:creationId xmlns:p14="http://schemas.microsoft.com/office/powerpoint/2010/main" val="128795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8</a:t>
            </a:fld>
            <a:endParaRPr lang="ko-KR" altLang="en-US"/>
          </a:p>
        </p:txBody>
      </p:sp>
    </p:spTree>
    <p:extLst>
      <p:ext uri="{BB962C8B-B14F-4D97-AF65-F5344CB8AC3E}">
        <p14:creationId xmlns:p14="http://schemas.microsoft.com/office/powerpoint/2010/main" val="368831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4033ED1D-5744-49B6-86B0-A532027227D0}" type="slidenum">
              <a:rPr lang="ko-KR" altLang="en-US" smtClean="0"/>
              <a:t>9</a:t>
            </a:fld>
            <a:endParaRPr lang="ko-KR" altLang="en-US"/>
          </a:p>
        </p:txBody>
      </p:sp>
    </p:spTree>
    <p:extLst>
      <p:ext uri="{BB962C8B-B14F-4D97-AF65-F5344CB8AC3E}">
        <p14:creationId xmlns:p14="http://schemas.microsoft.com/office/powerpoint/2010/main" val="2074471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14"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2024-01-11</a:t>
            </a:fld>
            <a:endParaRPr lang="ko-KR" altLang="en-US" dirty="0"/>
          </a:p>
        </p:txBody>
      </p:sp>
      <p:sp>
        <p:nvSpPr>
          <p:cNvPr id="15"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16"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2" name="그림 개체 틀 4">
            <a:extLst>
              <a:ext uri="{FF2B5EF4-FFF2-40B4-BE49-F238E27FC236}">
                <a16:creationId xmlns:a16="http://schemas.microsoft.com/office/drawing/2014/main" id="{0B56DCA6-4735-69F0-03E7-C5D29C43D8BF}"/>
              </a:ext>
            </a:extLst>
          </p:cNvPr>
          <p:cNvSpPr>
            <a:spLocks noGrp="1"/>
          </p:cNvSpPr>
          <p:nvPr>
            <p:ph type="pic" sz="quarter" idx="14"/>
          </p:nvPr>
        </p:nvSpPr>
        <p:spPr>
          <a:xfrm rot="10800000" flipV="1">
            <a:off x="2526249" y="676275"/>
            <a:ext cx="9665749" cy="6181725"/>
          </a:xfrm>
          <a:prstGeom prst="rtTriangle">
            <a:avLst/>
          </a:prstGeom>
          <a:ln>
            <a:noFill/>
          </a:ln>
        </p:spPr>
        <p:txBody>
          <a:bodyPr/>
          <a:lstStyle/>
          <a:p>
            <a:endParaRPr lang="ko-KR" altLang="en-US"/>
          </a:p>
        </p:txBody>
      </p:sp>
      <p:sp>
        <p:nvSpPr>
          <p:cNvPr id="5" name="제목 4"/>
          <p:cNvSpPr>
            <a:spLocks noGrp="1"/>
          </p:cNvSpPr>
          <p:nvPr>
            <p:ph type="title"/>
          </p:nvPr>
        </p:nvSpPr>
        <p:spPr>
          <a:xfrm>
            <a:off x="1190625" y="947737"/>
            <a:ext cx="7200900" cy="3025775"/>
          </a:xfrm>
        </p:spPr>
        <p:txBody>
          <a:bodyPr>
            <a:normAutofit/>
          </a:bodyPr>
          <a:lstStyle>
            <a:lvl1pPr algn="l" defTabSz="914400" rtl="0" eaLnBrk="1" latinLnBrk="1" hangingPunct="1">
              <a:lnSpc>
                <a:spcPct val="90000"/>
              </a:lnSpc>
              <a:spcBef>
                <a:spcPct val="0"/>
              </a:spcBef>
              <a:buNone/>
              <a:defRPr lang="ko-KR" altLang="en-US" sz="7200" kern="1200">
                <a:solidFill>
                  <a:srgbClr val="4284DB"/>
                </a:solidFill>
                <a:latin typeface="+mj-lt"/>
                <a:ea typeface="+mj-ea"/>
                <a:cs typeface="+mj-cs"/>
              </a:defRPr>
            </a:lvl1pPr>
          </a:lstStyle>
          <a:p>
            <a:r>
              <a:rPr lang="ko-KR" altLang="en-US"/>
              <a:t>마스터 제목 스타일 편집</a:t>
            </a:r>
          </a:p>
        </p:txBody>
      </p:sp>
    </p:spTree>
    <p:extLst>
      <p:ext uri="{BB962C8B-B14F-4D97-AF65-F5344CB8AC3E}">
        <p14:creationId xmlns:p14="http://schemas.microsoft.com/office/powerpoint/2010/main" val="185073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7"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2024-01-11</a:t>
            </a:fld>
            <a:endParaRPr lang="ko-KR" altLang="en-US" dirty="0"/>
          </a:p>
        </p:txBody>
      </p:sp>
      <p:sp>
        <p:nvSpPr>
          <p:cNvPr id="8"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9"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Tree>
    <p:extLst>
      <p:ext uri="{BB962C8B-B14F-4D97-AF65-F5344CB8AC3E}">
        <p14:creationId xmlns:p14="http://schemas.microsoft.com/office/powerpoint/2010/main" val="21637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10" name="그림 개체 틀 4">
            <a:extLst>
              <a:ext uri="{FF2B5EF4-FFF2-40B4-BE49-F238E27FC236}">
                <a16:creationId xmlns:a16="http://schemas.microsoft.com/office/drawing/2014/main" id="{C7262C11-9B4E-82B4-CBED-EA65A1F1A69F}"/>
              </a:ext>
            </a:extLst>
          </p:cNvPr>
          <p:cNvSpPr>
            <a:spLocks noGrp="1"/>
          </p:cNvSpPr>
          <p:nvPr>
            <p:ph type="pic" sz="quarter" idx="14"/>
          </p:nvPr>
        </p:nvSpPr>
        <p:spPr>
          <a:xfrm rot="10800000" flipV="1">
            <a:off x="7931373" y="2933700"/>
            <a:ext cx="3536724" cy="3190875"/>
          </a:xfrm>
          <a:prstGeom prst="rtTriangle">
            <a:avLst/>
          </a:prstGeom>
          <a:ln>
            <a:noFill/>
          </a:ln>
        </p:spPr>
        <p:txBody>
          <a:bodyPr/>
          <a:lstStyle/>
          <a:p>
            <a:endParaRPr lang="ko-KR" altLang="en-US"/>
          </a:p>
        </p:txBody>
      </p:sp>
      <p:sp>
        <p:nvSpPr>
          <p:cNvPr id="11" name="그림 개체 틀 4">
            <a:extLst>
              <a:ext uri="{FF2B5EF4-FFF2-40B4-BE49-F238E27FC236}">
                <a16:creationId xmlns:a16="http://schemas.microsoft.com/office/drawing/2014/main" id="{DE185703-3ABD-ADDE-4904-CB67823A840D}"/>
              </a:ext>
            </a:extLst>
          </p:cNvPr>
          <p:cNvSpPr>
            <a:spLocks noGrp="1"/>
          </p:cNvSpPr>
          <p:nvPr>
            <p:ph type="pic" sz="quarter" idx="15"/>
          </p:nvPr>
        </p:nvSpPr>
        <p:spPr>
          <a:xfrm rot="10800000" flipV="1">
            <a:off x="2362198" y="2933700"/>
            <a:ext cx="3536724" cy="3190875"/>
          </a:xfrm>
          <a:prstGeom prst="rtTriangle">
            <a:avLst/>
          </a:prstGeom>
          <a:ln>
            <a:noFill/>
          </a:ln>
        </p:spPr>
        <p:txBody>
          <a:bodyPr/>
          <a:lstStyle/>
          <a:p>
            <a:endParaRPr lang="ko-KR" altLang="en-US"/>
          </a:p>
        </p:txBody>
      </p:sp>
      <p:sp>
        <p:nvSpPr>
          <p:cNvPr id="4" name="날짜 개체 틀 3">
            <a:extLst>
              <a:ext uri="{FF2B5EF4-FFF2-40B4-BE49-F238E27FC236}">
                <a16:creationId xmlns:a16="http://schemas.microsoft.com/office/drawing/2014/main" id="{7E6C176D-6C25-437F-A8EA-6A4937871AFA}"/>
              </a:ext>
            </a:extLst>
          </p:cNvPr>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2024-01-11</a:t>
            </a:fld>
            <a:endParaRPr lang="ko-KR" altLang="en-US" dirty="0"/>
          </a:p>
        </p:txBody>
      </p:sp>
      <p:sp>
        <p:nvSpPr>
          <p:cNvPr id="5" name="바닥글 개체 틀 4">
            <a:extLst>
              <a:ext uri="{FF2B5EF4-FFF2-40B4-BE49-F238E27FC236}">
                <a16:creationId xmlns:a16="http://schemas.microsoft.com/office/drawing/2014/main" id="{397E35ED-D7CA-470F-88E0-74FC2C37A9A0}"/>
              </a:ext>
            </a:extLst>
          </p:cNvPr>
          <p:cNvSpPr>
            <a:spLocks noGrp="1"/>
          </p:cNvSpPr>
          <p:nvPr>
            <p:ph type="ftr" sz="quarter" idx="11"/>
          </p:nvPr>
        </p:nvSpPr>
        <p:spPr>
          <a:xfrm>
            <a:off x="4038600" y="6356350"/>
            <a:ext cx="4114800" cy="365125"/>
          </a:xfrm>
        </p:spPr>
        <p:txBody>
          <a:bodyPr/>
          <a:lstStyle/>
          <a:p>
            <a:endParaRPr lang="ko-KR" altLang="en-US" dirty="0"/>
          </a:p>
        </p:txBody>
      </p:sp>
      <p:sp>
        <p:nvSpPr>
          <p:cNvPr id="6" name="슬라이드 번호 개체 틀 5">
            <a:extLst>
              <a:ext uri="{FF2B5EF4-FFF2-40B4-BE49-F238E27FC236}">
                <a16:creationId xmlns:a16="http://schemas.microsoft.com/office/drawing/2014/main" id="{19E6753F-B7DB-4745-A3A3-FFC9C55B12DF}"/>
              </a:ext>
            </a:extLst>
          </p:cNvPr>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Tree>
    <p:extLst>
      <p:ext uri="{BB962C8B-B14F-4D97-AF65-F5344CB8AC3E}">
        <p14:creationId xmlns:p14="http://schemas.microsoft.com/office/powerpoint/2010/main" val="3299103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sp>
        <p:nvSpPr>
          <p:cNvPr id="7" name="날짜 개체 틀 3">
            <a:extLst>
              <a:ext uri="{FF2B5EF4-FFF2-40B4-BE49-F238E27FC236}">
                <a16:creationId xmlns:a16="http://schemas.microsoft.com/office/drawing/2014/main" id="{F6C374D6-6FF0-46B4-8A9E-13B3A55501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3D0C0-5561-4C98-808A-433DC7FFAFE3}" type="datetimeFigureOut">
              <a:rPr lang="ko-KR" altLang="en-US" smtClean="0"/>
              <a:t>2024-01-11</a:t>
            </a:fld>
            <a:endParaRPr lang="ko-KR" altLang="en-US" dirty="0"/>
          </a:p>
        </p:txBody>
      </p:sp>
      <p:sp>
        <p:nvSpPr>
          <p:cNvPr id="9" name="바닥글 개체 틀 4">
            <a:extLst>
              <a:ext uri="{FF2B5EF4-FFF2-40B4-BE49-F238E27FC236}">
                <a16:creationId xmlns:a16="http://schemas.microsoft.com/office/drawing/2014/main" id="{E3D05EFA-F8A6-458C-AC16-64EAC6E3F0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11" name="슬라이드 번호 개체 틀 5">
            <a:extLst>
              <a:ext uri="{FF2B5EF4-FFF2-40B4-BE49-F238E27FC236}">
                <a16:creationId xmlns:a16="http://schemas.microsoft.com/office/drawing/2014/main" id="{CE5D421B-EE57-42ED-825F-DBDF313BC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84E43-31B2-45CF-BDA5-AA5C5336A78C}" type="slidenum">
              <a:rPr lang="ko-KR" altLang="en-US" smtClean="0"/>
              <a:t>‹#›</a:t>
            </a:fld>
            <a:endParaRPr lang="ko-KR" altLang="en-US" dirty="0"/>
          </a:p>
        </p:txBody>
      </p:sp>
      <p:sp>
        <p:nvSpPr>
          <p:cNvPr id="3" name="그림 개체 틀 4">
            <a:extLst>
              <a:ext uri="{FF2B5EF4-FFF2-40B4-BE49-F238E27FC236}">
                <a16:creationId xmlns:a16="http://schemas.microsoft.com/office/drawing/2014/main" id="{5B0261ED-BB3C-6BDC-3C5B-F216CA7A8394}"/>
              </a:ext>
            </a:extLst>
          </p:cNvPr>
          <p:cNvSpPr>
            <a:spLocks noGrp="1"/>
          </p:cNvSpPr>
          <p:nvPr>
            <p:ph type="pic" sz="quarter" idx="13"/>
          </p:nvPr>
        </p:nvSpPr>
        <p:spPr>
          <a:xfrm>
            <a:off x="0" y="0"/>
            <a:ext cx="12192000" cy="6858000"/>
          </a:xfrm>
        </p:spPr>
        <p:txBody>
          <a:bodyPr/>
          <a:lstStyle/>
          <a:p>
            <a:endParaRPr lang="ko-KR" altLang="en-US"/>
          </a:p>
        </p:txBody>
      </p:sp>
    </p:spTree>
    <p:extLst>
      <p:ext uri="{BB962C8B-B14F-4D97-AF65-F5344CB8AC3E}">
        <p14:creationId xmlns:p14="http://schemas.microsoft.com/office/powerpoint/2010/main" val="346992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사용자 지정 레이아웃">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4E320E7-F7DE-7BF8-EFF3-7C6FA0B0327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텍스트 개체 틀 8">
            <a:extLst>
              <a:ext uri="{FF2B5EF4-FFF2-40B4-BE49-F238E27FC236}">
                <a16:creationId xmlns:a16="http://schemas.microsoft.com/office/drawing/2014/main" id="{46BA606C-6C00-4CE5-981A-574E2465E85F}"/>
              </a:ext>
            </a:extLst>
          </p:cNvPr>
          <p:cNvSpPr>
            <a:spLocks noGrp="1"/>
          </p:cNvSpPr>
          <p:nvPr>
            <p:ph type="body" sz="quarter" idx="16"/>
          </p:nvPr>
        </p:nvSpPr>
        <p:spPr>
          <a:xfrm>
            <a:off x="600076" y="1724025"/>
            <a:ext cx="10991850" cy="4514850"/>
          </a:xfrm>
          <a:noFill/>
          <a:ln>
            <a:noFill/>
          </a:ln>
        </p:spPr>
        <p:style>
          <a:lnRef idx="1">
            <a:schemeClr val="accent1"/>
          </a:lnRef>
          <a:fillRef idx="0">
            <a:schemeClr val="accent1"/>
          </a:fillRef>
          <a:effectRef idx="0">
            <a:schemeClr val="accent1"/>
          </a:effectRef>
          <a:fontRef idx="minor">
            <a:schemeClr val="tx1"/>
          </a:fontRef>
        </p:style>
        <p:txBody>
          <a:bodyPr>
            <a:normAutofit/>
          </a:bodyPr>
          <a:lstStyle>
            <a:lvl1pPr marL="0" indent="0" algn="l" defTabSz="914400" rtl="0" eaLnBrk="1" latinLnBrk="1" hangingPunct="1">
              <a:lnSpc>
                <a:spcPct val="100000"/>
              </a:lnSpc>
              <a:buNone/>
              <a:defRPr lang="en-US" altLang="en-US" sz="1600" b="0" i="0" kern="1200" dirty="0">
                <a:solidFill>
                  <a:schemeClr val="accent6"/>
                </a:solidFill>
                <a:latin typeface="+mn-lt"/>
                <a:ea typeface="맑은 고딕" panose="020B0503020000020004" pitchFamily="50" charset="-127"/>
                <a:cs typeface="Arial" panose="02000000000000000000" pitchFamily="2" charset="0"/>
              </a:defRPr>
            </a:lvl1pPr>
          </a:lstStyle>
          <a:p>
            <a:pPr marL="0" lvl="0" indent="0" algn="l" defTabSz="914400" rtl="0" eaLnBrk="1" latinLnBrk="1" hangingPunct="1">
              <a:spcBef>
                <a:spcPct val="20000"/>
              </a:spcBef>
              <a:buFont typeface="Arial" pitchFamily="34" charset="0"/>
              <a:buNone/>
            </a:pPr>
            <a:endParaRPr lang="en-US" dirty="0"/>
          </a:p>
        </p:txBody>
      </p:sp>
      <p:sp>
        <p:nvSpPr>
          <p:cNvPr id="4" name="제목 3">
            <a:extLst>
              <a:ext uri="{FF2B5EF4-FFF2-40B4-BE49-F238E27FC236}">
                <a16:creationId xmlns:a16="http://schemas.microsoft.com/office/drawing/2014/main" id="{48C2E129-85DC-486A-D997-4E1337977E80}"/>
              </a:ext>
            </a:extLst>
          </p:cNvPr>
          <p:cNvSpPr>
            <a:spLocks noGrp="1"/>
          </p:cNvSpPr>
          <p:nvPr>
            <p:ph type="title"/>
          </p:nvPr>
        </p:nvSpPr>
        <p:spPr>
          <a:xfrm>
            <a:off x="600074" y="457200"/>
            <a:ext cx="10896601" cy="1197634"/>
          </a:xfrm>
        </p:spPr>
        <p:txBody>
          <a:bodyPr>
            <a:noAutofit/>
          </a:bodyPr>
          <a:lstStyle>
            <a:lvl1pPr marL="0" algn="ctr" defTabSz="914400" rtl="0" eaLnBrk="1" latinLnBrk="1" hangingPunct="1">
              <a:lnSpc>
                <a:spcPct val="80000"/>
              </a:lnSpc>
              <a:spcBef>
                <a:spcPct val="0"/>
              </a:spcBef>
              <a:spcAft>
                <a:spcPts val="200"/>
              </a:spcAft>
              <a:buNone/>
              <a:defRPr lang="ko-KR" altLang="en-US" sz="4400" b="0" kern="1200" dirty="0">
                <a:solidFill>
                  <a:schemeClr val="accent1"/>
                </a:solidFill>
                <a:latin typeface="+mj-lt"/>
                <a:ea typeface="+mn-ea"/>
                <a:cs typeface="Calibri" panose="020F0502020204030204" pitchFamily="34" charset="0"/>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149556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사용자 지정 레이아웃">
    <p:spTree>
      <p:nvGrpSpPr>
        <p:cNvPr id="1" name=""/>
        <p:cNvGrpSpPr/>
        <p:nvPr/>
      </p:nvGrpSpPr>
      <p:grpSpPr>
        <a:xfrm>
          <a:off x="0" y="0"/>
          <a:ext cx="0" cy="0"/>
          <a:chOff x="0" y="0"/>
          <a:chExt cx="0" cy="0"/>
        </a:xfrm>
      </p:grpSpPr>
      <p:sp>
        <p:nvSpPr>
          <p:cNvPr id="8" name="날짜 개체 틀 3"/>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2024-01-11</a:t>
            </a:fld>
            <a:endParaRPr lang="ko-KR" altLang="en-US" dirty="0"/>
          </a:p>
        </p:txBody>
      </p:sp>
      <p:sp>
        <p:nvSpPr>
          <p:cNvPr id="9" name="바닥글 개체 틀 4"/>
          <p:cNvSpPr>
            <a:spLocks noGrp="1"/>
          </p:cNvSpPr>
          <p:nvPr>
            <p:ph type="ftr" sz="quarter" idx="11"/>
          </p:nvPr>
        </p:nvSpPr>
        <p:spPr>
          <a:xfrm>
            <a:off x="4038600" y="6356350"/>
            <a:ext cx="4114800" cy="365125"/>
          </a:xfrm>
        </p:spPr>
        <p:txBody>
          <a:bodyPr/>
          <a:lstStyle/>
          <a:p>
            <a:endParaRPr lang="ko-KR" altLang="en-US" dirty="0"/>
          </a:p>
        </p:txBody>
      </p:sp>
      <p:sp>
        <p:nvSpPr>
          <p:cNvPr id="10" name="슬라이드 번호 개체 틀 5"/>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4" name="그림 개체 틀 3">
            <a:extLst>
              <a:ext uri="{FF2B5EF4-FFF2-40B4-BE49-F238E27FC236}">
                <a16:creationId xmlns:a16="http://schemas.microsoft.com/office/drawing/2014/main" id="{72FC77A0-B547-0430-3AE9-8C63085989E9}"/>
              </a:ext>
            </a:extLst>
          </p:cNvPr>
          <p:cNvSpPr>
            <a:spLocks noGrp="1"/>
          </p:cNvSpPr>
          <p:nvPr>
            <p:ph type="pic" sz="quarter" idx="13"/>
          </p:nvPr>
        </p:nvSpPr>
        <p:spPr>
          <a:xfrm>
            <a:off x="-2" y="353024"/>
            <a:ext cx="9372601" cy="6504977"/>
          </a:xfrm>
          <a:prstGeom prst="rtTriangle">
            <a:avLst/>
          </a:prstGeom>
          <a:ln>
            <a:noFill/>
          </a:ln>
        </p:spPr>
        <p:txBody>
          <a:bodyPr/>
          <a:lstStyle/>
          <a:p>
            <a:endParaRPr lang="ko-KR" altLang="en-US"/>
          </a:p>
        </p:txBody>
      </p:sp>
    </p:spTree>
    <p:extLst>
      <p:ext uri="{BB962C8B-B14F-4D97-AF65-F5344CB8AC3E}">
        <p14:creationId xmlns:p14="http://schemas.microsoft.com/office/powerpoint/2010/main" val="283137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사용자 지정 레이아웃">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7E6C176D-6C25-437F-A8EA-6A4937871AFA}"/>
              </a:ext>
            </a:extLst>
          </p:cNvPr>
          <p:cNvSpPr>
            <a:spLocks noGrp="1"/>
          </p:cNvSpPr>
          <p:nvPr>
            <p:ph type="dt" sz="half" idx="10"/>
          </p:nvPr>
        </p:nvSpPr>
        <p:spPr>
          <a:xfrm>
            <a:off x="838200" y="6356350"/>
            <a:ext cx="2743200" cy="365125"/>
          </a:xfrm>
        </p:spPr>
        <p:txBody>
          <a:bodyPr/>
          <a:lstStyle/>
          <a:p>
            <a:fld id="{B679626A-030A-428A-8F6C-02DBBBCEF8B9}" type="datetimeFigureOut">
              <a:rPr lang="ko-KR" altLang="en-US" smtClean="0"/>
              <a:t>2024-01-11</a:t>
            </a:fld>
            <a:endParaRPr lang="ko-KR" altLang="en-US" dirty="0"/>
          </a:p>
        </p:txBody>
      </p:sp>
      <p:sp>
        <p:nvSpPr>
          <p:cNvPr id="5" name="바닥글 개체 틀 4">
            <a:extLst>
              <a:ext uri="{FF2B5EF4-FFF2-40B4-BE49-F238E27FC236}">
                <a16:creationId xmlns:a16="http://schemas.microsoft.com/office/drawing/2014/main" id="{397E35ED-D7CA-470F-88E0-74FC2C37A9A0}"/>
              </a:ext>
            </a:extLst>
          </p:cNvPr>
          <p:cNvSpPr>
            <a:spLocks noGrp="1"/>
          </p:cNvSpPr>
          <p:nvPr>
            <p:ph type="ftr" sz="quarter" idx="11"/>
          </p:nvPr>
        </p:nvSpPr>
        <p:spPr>
          <a:xfrm>
            <a:off x="4038600" y="6356350"/>
            <a:ext cx="4114800" cy="365125"/>
          </a:xfrm>
        </p:spPr>
        <p:txBody>
          <a:bodyPr/>
          <a:lstStyle/>
          <a:p>
            <a:endParaRPr lang="ko-KR" altLang="en-US" dirty="0"/>
          </a:p>
        </p:txBody>
      </p:sp>
      <p:sp>
        <p:nvSpPr>
          <p:cNvPr id="6" name="슬라이드 번호 개체 틀 5">
            <a:extLst>
              <a:ext uri="{FF2B5EF4-FFF2-40B4-BE49-F238E27FC236}">
                <a16:creationId xmlns:a16="http://schemas.microsoft.com/office/drawing/2014/main" id="{19E6753F-B7DB-4745-A3A3-FFC9C55B12DF}"/>
              </a:ext>
            </a:extLst>
          </p:cNvPr>
          <p:cNvSpPr>
            <a:spLocks noGrp="1"/>
          </p:cNvSpPr>
          <p:nvPr>
            <p:ph type="sldNum" sz="quarter" idx="12"/>
          </p:nvPr>
        </p:nvSpPr>
        <p:spPr>
          <a:xfrm>
            <a:off x="8610600" y="6356350"/>
            <a:ext cx="2743200" cy="365125"/>
          </a:xfrm>
        </p:spPr>
        <p:txBody>
          <a:bodyPr/>
          <a:lstStyle/>
          <a:p>
            <a:fld id="{9B6ADB28-AEB7-4A17-B82E-FB255641344D}" type="slidenum">
              <a:rPr lang="ko-KR" altLang="en-US" smtClean="0"/>
              <a:t>‹#›</a:t>
            </a:fld>
            <a:endParaRPr lang="ko-KR" altLang="en-US" dirty="0"/>
          </a:p>
        </p:txBody>
      </p:sp>
      <p:sp>
        <p:nvSpPr>
          <p:cNvPr id="8" name="그림 개체 틀 7">
            <a:extLst>
              <a:ext uri="{FF2B5EF4-FFF2-40B4-BE49-F238E27FC236}">
                <a16:creationId xmlns:a16="http://schemas.microsoft.com/office/drawing/2014/main" id="{D7BE0499-EA67-FB79-5339-B4833B5AF689}"/>
              </a:ext>
            </a:extLst>
          </p:cNvPr>
          <p:cNvSpPr>
            <a:spLocks noGrp="1"/>
          </p:cNvSpPr>
          <p:nvPr>
            <p:ph type="pic" sz="quarter" idx="13"/>
          </p:nvPr>
        </p:nvSpPr>
        <p:spPr>
          <a:xfrm>
            <a:off x="962025" y="0"/>
            <a:ext cx="4114801" cy="5953126"/>
          </a:xfrm>
          <a:prstGeom prst="rect">
            <a:avLst/>
          </a:prstGeom>
        </p:spPr>
        <p:txBody>
          <a:bodyPr/>
          <a:lstStyle/>
          <a:p>
            <a:endParaRPr lang="ko-KR" altLang="en-US"/>
          </a:p>
        </p:txBody>
      </p:sp>
    </p:spTree>
    <p:extLst>
      <p:ext uri="{BB962C8B-B14F-4D97-AF65-F5344CB8AC3E}">
        <p14:creationId xmlns:p14="http://schemas.microsoft.com/office/powerpoint/2010/main" val="394471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3D0C0-5561-4C98-808A-433DC7FFAFE3}" type="datetimeFigureOut">
              <a:rPr lang="ko-KR" altLang="en-US" smtClean="0"/>
              <a:t>2024-01-11</a:t>
            </a:fld>
            <a:endParaRPr lang="ko-KR" altLang="en-US" dirty="0"/>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84E43-31B2-45CF-BDA5-AA5C5336A78C}" type="slidenum">
              <a:rPr lang="ko-KR" altLang="en-US" smtClean="0"/>
              <a:t>‹#›</a:t>
            </a:fld>
            <a:endParaRPr lang="ko-KR" altLang="en-US" dirty="0"/>
          </a:p>
        </p:txBody>
      </p:sp>
    </p:spTree>
    <p:extLst>
      <p:ext uri="{BB962C8B-B14F-4D97-AF65-F5344CB8AC3E}">
        <p14:creationId xmlns:p14="http://schemas.microsoft.com/office/powerpoint/2010/main" val="1277375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각 삼각형 17">
            <a:extLst>
              <a:ext uri="{FF2B5EF4-FFF2-40B4-BE49-F238E27FC236}">
                <a16:creationId xmlns:a16="http://schemas.microsoft.com/office/drawing/2014/main" id="{A18FADE3-939C-8FA2-AB2D-AE05A0CCAAF2}"/>
              </a:ext>
            </a:extLst>
          </p:cNvPr>
          <p:cNvSpPr/>
          <p:nvPr/>
        </p:nvSpPr>
        <p:spPr>
          <a:xfrm flipH="1">
            <a:off x="4438583" y="0"/>
            <a:ext cx="7753413" cy="685800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개체 틀 47" descr="텍스트, 사람이(가) 표시된 사진&#10;&#10;자동 생성된 설명">
            <a:extLst>
              <a:ext uri="{FF2B5EF4-FFF2-40B4-BE49-F238E27FC236}">
                <a16:creationId xmlns:a16="http://schemas.microsoft.com/office/drawing/2014/main" id="{A40CEA6C-1873-08D9-783E-9C8E2353DCF7}"/>
              </a:ext>
            </a:extLst>
          </p:cNvPr>
          <p:cNvPicPr>
            <a:picLocks noGrp="1" noChangeAspect="1"/>
          </p:cNvPicPr>
          <p:nvPr>
            <p:ph type="pic" sz="quarter" idx="14"/>
          </p:nvPr>
        </p:nvPicPr>
        <p:blipFill>
          <a:blip r:embed="rId3"/>
          <a:srcRect l="6037" r="6037"/>
          <a:stretch>
            <a:fillRect/>
          </a:stretch>
        </p:blipFill>
        <p:spPr/>
      </p:pic>
      <p:sp>
        <p:nvSpPr>
          <p:cNvPr id="2840" name="제목 2839">
            <a:extLst>
              <a:ext uri="{FF2B5EF4-FFF2-40B4-BE49-F238E27FC236}">
                <a16:creationId xmlns:a16="http://schemas.microsoft.com/office/drawing/2014/main" id="{0D52B1B1-155A-E7DA-7E50-9729BAEE77C3}"/>
              </a:ext>
            </a:extLst>
          </p:cNvPr>
          <p:cNvSpPr>
            <a:spLocks noGrp="1"/>
          </p:cNvSpPr>
          <p:nvPr>
            <p:ph type="title"/>
          </p:nvPr>
        </p:nvSpPr>
        <p:spPr>
          <a:xfrm>
            <a:off x="1055097" y="653951"/>
            <a:ext cx="7200900" cy="3025775"/>
          </a:xfrm>
        </p:spPr>
        <p:txBody>
          <a:bodyPr>
            <a:normAutofit fontScale="90000"/>
          </a:bodyPr>
          <a:lstStyle/>
          <a:p>
            <a:r>
              <a:rPr lang="en-US" altLang="ko-KR" dirty="0"/>
              <a:t>MEDICAL INSURANCE PREMIUM PREDICTIONS</a:t>
            </a:r>
            <a:endParaRPr lang="ko-KR" altLang="en-US" dirty="0">
              <a:solidFill>
                <a:schemeClr val="accent2"/>
              </a:solidFill>
            </a:endParaRPr>
          </a:p>
        </p:txBody>
      </p:sp>
      <p:sp>
        <p:nvSpPr>
          <p:cNvPr id="24" name="직사각형 23"/>
          <p:cNvSpPr/>
          <p:nvPr/>
        </p:nvSpPr>
        <p:spPr>
          <a:xfrm>
            <a:off x="1055097" y="3388522"/>
            <a:ext cx="4429125" cy="231462"/>
          </a:xfrm>
          <a:prstGeom prst="rect">
            <a:avLst/>
          </a:prstGeom>
          <a:noFill/>
          <a:ln>
            <a:noFill/>
          </a:ln>
        </p:spPr>
        <p:txBody>
          <a:bodyPr wrap="square" lIns="108000" tIns="0" rIns="108000" bIns="0" anchor="ctr">
            <a:noAutofit/>
          </a:bodyPr>
          <a:lstStyle/>
          <a:p>
            <a:pPr algn="dist"/>
            <a:endParaRPr lang="ko-KR" altLang="en-US" sz="1000" dirty="0">
              <a:solidFill>
                <a:schemeClr val="accent6"/>
              </a:solidFill>
              <a:latin typeface="+mj-lt"/>
              <a:ea typeface="맑은 고딕" panose="020B0503020000020004" pitchFamily="50" charset="-127"/>
              <a:cs typeface="Noto Sans" panose="020B0502040504020204" pitchFamily="34" charset="0"/>
            </a:endParaRPr>
          </a:p>
        </p:txBody>
      </p:sp>
      <p:sp>
        <p:nvSpPr>
          <p:cNvPr id="2822" name="직각 삼각형 2821">
            <a:extLst>
              <a:ext uri="{FF2B5EF4-FFF2-40B4-BE49-F238E27FC236}">
                <a16:creationId xmlns:a16="http://schemas.microsoft.com/office/drawing/2014/main" id="{85ACCB96-4F67-62AD-8F2B-D4E032AAA67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28" name="TextBox 2827">
            <a:extLst>
              <a:ext uri="{FF2B5EF4-FFF2-40B4-BE49-F238E27FC236}">
                <a16:creationId xmlns:a16="http://schemas.microsoft.com/office/drawing/2014/main" id="{B14DEEA3-996C-8C16-8FFA-2EAED44C7FA6}"/>
              </a:ext>
            </a:extLst>
          </p:cNvPr>
          <p:cNvSpPr txBox="1"/>
          <p:nvPr/>
        </p:nvSpPr>
        <p:spPr>
          <a:xfrm>
            <a:off x="1038225" y="4198239"/>
            <a:ext cx="4505325" cy="1028423"/>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1400" dirty="0">
                <a:solidFill>
                  <a:schemeClr val="accent6"/>
                </a:solidFill>
              </a:rPr>
              <a:t>HIMANSHU PRAJAPATI</a:t>
            </a:r>
          </a:p>
          <a:p>
            <a:r>
              <a:rPr lang="en-US" altLang="ko-Kore-KR" sz="1400" dirty="0">
                <a:solidFill>
                  <a:schemeClr val="accent6"/>
                </a:solidFill>
              </a:rPr>
              <a:t>RIYA SINGH</a:t>
            </a:r>
          </a:p>
          <a:p>
            <a:r>
              <a:rPr lang="en-US" altLang="ko-Kore-KR" sz="1400" dirty="0">
                <a:solidFill>
                  <a:schemeClr val="accent6"/>
                </a:solidFill>
              </a:rPr>
              <a:t>SALINI MAHAPATRA</a:t>
            </a:r>
          </a:p>
        </p:txBody>
      </p:sp>
      <p:sp>
        <p:nvSpPr>
          <p:cNvPr id="25" name="이등변 삼각형 24">
            <a:extLst>
              <a:ext uri="{FF2B5EF4-FFF2-40B4-BE49-F238E27FC236}">
                <a16:creationId xmlns:a16="http://schemas.microsoft.com/office/drawing/2014/main" id="{34A34B4D-7BC8-54F1-96F1-CC000854CAA1}"/>
              </a:ext>
            </a:extLst>
          </p:cNvPr>
          <p:cNvSpPr/>
          <p:nvPr/>
        </p:nvSpPr>
        <p:spPr>
          <a:xfrm flipV="1">
            <a:off x="1223772" y="871063"/>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973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Google Shape;287;p22">
            <a:extLst>
              <a:ext uri="{FF2B5EF4-FFF2-40B4-BE49-F238E27FC236}">
                <a16:creationId xmlns:a16="http://schemas.microsoft.com/office/drawing/2014/main" id="{B552EA5B-18CB-0744-118C-06A741CF052D}"/>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8" name="Group 7">
            <a:extLst>
              <a:ext uri="{FF2B5EF4-FFF2-40B4-BE49-F238E27FC236}">
                <a16:creationId xmlns:a16="http://schemas.microsoft.com/office/drawing/2014/main" id="{6F56E296-3959-E1FA-FA57-D6E07F46929C}"/>
              </a:ext>
            </a:extLst>
          </p:cNvPr>
          <p:cNvGrpSpPr/>
          <p:nvPr/>
        </p:nvGrpSpPr>
        <p:grpSpPr>
          <a:xfrm>
            <a:off x="5286373" y="1376021"/>
            <a:ext cx="6120060" cy="4105957"/>
            <a:chOff x="5286374" y="1532843"/>
            <a:chExt cx="6120060" cy="4105957"/>
          </a:xfrm>
        </p:grpSpPr>
        <p:sp>
          <p:nvSpPr>
            <p:cNvPr id="14" name="직사각형 2">
              <a:extLst>
                <a:ext uri="{FF2B5EF4-FFF2-40B4-BE49-F238E27FC236}">
                  <a16:creationId xmlns:a16="http://schemas.microsoft.com/office/drawing/2014/main" id="{0BF10813-401C-38A8-697A-A96D254156AD}"/>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6" name="Group 15">
              <a:extLst>
                <a:ext uri="{FF2B5EF4-FFF2-40B4-BE49-F238E27FC236}">
                  <a16:creationId xmlns:a16="http://schemas.microsoft.com/office/drawing/2014/main" id="{AD1542E1-9CD4-191E-DDF2-B8B70961556C}"/>
                </a:ext>
              </a:extLst>
            </p:cNvPr>
            <p:cNvGrpSpPr/>
            <p:nvPr/>
          </p:nvGrpSpPr>
          <p:grpSpPr>
            <a:xfrm>
              <a:off x="9450248" y="4402874"/>
              <a:ext cx="838200" cy="838200"/>
              <a:chOff x="9612808" y="3546158"/>
              <a:chExt cx="838200" cy="838200"/>
            </a:xfrm>
          </p:grpSpPr>
          <p:sp>
            <p:nvSpPr>
              <p:cNvPr id="66" name="타원 9">
                <a:extLst>
                  <a:ext uri="{FF2B5EF4-FFF2-40B4-BE49-F238E27FC236}">
                    <a16:creationId xmlns:a16="http://schemas.microsoft.com/office/drawing/2014/main" id="{C5C8E03D-974D-EDAF-8DC0-51F47527BFA0}"/>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7" name="그룹 10">
                <a:extLst>
                  <a:ext uri="{FF2B5EF4-FFF2-40B4-BE49-F238E27FC236}">
                    <a16:creationId xmlns:a16="http://schemas.microsoft.com/office/drawing/2014/main" id="{8E297E9E-619F-37FD-8C82-7F0950BC9636}"/>
                  </a:ext>
                </a:extLst>
              </p:cNvPr>
              <p:cNvGrpSpPr/>
              <p:nvPr/>
            </p:nvGrpSpPr>
            <p:grpSpPr>
              <a:xfrm>
                <a:off x="9784453" y="3757662"/>
                <a:ext cx="445086" cy="447577"/>
                <a:chOff x="6913563" y="2433638"/>
                <a:chExt cx="850900" cy="855663"/>
              </a:xfrm>
              <a:solidFill>
                <a:schemeClr val="bg1"/>
              </a:solidFill>
            </p:grpSpPr>
            <p:grpSp>
              <p:nvGrpSpPr>
                <p:cNvPr id="68" name="그룹 11">
                  <a:extLst>
                    <a:ext uri="{FF2B5EF4-FFF2-40B4-BE49-F238E27FC236}">
                      <a16:creationId xmlns:a16="http://schemas.microsoft.com/office/drawing/2014/main" id="{CD3A39AE-CD36-79C7-C751-F80E7951B3E0}"/>
                    </a:ext>
                  </a:extLst>
                </p:cNvPr>
                <p:cNvGrpSpPr/>
                <p:nvPr/>
              </p:nvGrpSpPr>
              <p:grpSpPr>
                <a:xfrm>
                  <a:off x="6913563" y="2433638"/>
                  <a:ext cx="850900" cy="765175"/>
                  <a:chOff x="6913563" y="2433638"/>
                  <a:chExt cx="850900" cy="765175"/>
                </a:xfrm>
                <a:grpFill/>
              </p:grpSpPr>
              <p:sp>
                <p:nvSpPr>
                  <p:cNvPr id="70" name="Freeform 35">
                    <a:extLst>
                      <a:ext uri="{FF2B5EF4-FFF2-40B4-BE49-F238E27FC236}">
                        <a16:creationId xmlns:a16="http://schemas.microsoft.com/office/drawing/2014/main" id="{9C06C226-8570-2D41-8A3B-D791C1F25870}"/>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36">
                    <a:extLst>
                      <a:ext uri="{FF2B5EF4-FFF2-40B4-BE49-F238E27FC236}">
                        <a16:creationId xmlns:a16="http://schemas.microsoft.com/office/drawing/2014/main" id="{4699D85A-BE6A-876D-7048-714A8D5B1D97}"/>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37">
                    <a:extLst>
                      <a:ext uri="{FF2B5EF4-FFF2-40B4-BE49-F238E27FC236}">
                        <a16:creationId xmlns:a16="http://schemas.microsoft.com/office/drawing/2014/main" id="{8DF29047-AD93-1BF9-11D8-B392DE80D036}"/>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38">
                    <a:extLst>
                      <a:ext uri="{FF2B5EF4-FFF2-40B4-BE49-F238E27FC236}">
                        <a16:creationId xmlns:a16="http://schemas.microsoft.com/office/drawing/2014/main" id="{6D8348BC-5466-CA88-29C4-FCEFAEBB548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39">
                    <a:extLst>
                      <a:ext uri="{FF2B5EF4-FFF2-40B4-BE49-F238E27FC236}">
                        <a16:creationId xmlns:a16="http://schemas.microsoft.com/office/drawing/2014/main" id="{4FC21495-0CE4-23CC-0594-7430B95F0EBD}"/>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0">
                    <a:extLst>
                      <a:ext uri="{FF2B5EF4-FFF2-40B4-BE49-F238E27FC236}">
                        <a16:creationId xmlns:a16="http://schemas.microsoft.com/office/drawing/2014/main" id="{5ABDA268-B78D-60A7-1C74-19C45C9CE989}"/>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1">
                    <a:extLst>
                      <a:ext uri="{FF2B5EF4-FFF2-40B4-BE49-F238E27FC236}">
                        <a16:creationId xmlns:a16="http://schemas.microsoft.com/office/drawing/2014/main" id="{87DC8F6B-669B-F04F-0C28-6CA7B5E916F5}"/>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Rectangle 42">
                    <a:extLst>
                      <a:ext uri="{FF2B5EF4-FFF2-40B4-BE49-F238E27FC236}">
                        <a16:creationId xmlns:a16="http://schemas.microsoft.com/office/drawing/2014/main" id="{3A53092C-93A4-CADC-528A-C67B0699B1A5}"/>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Rectangle 43">
                    <a:extLst>
                      <a:ext uri="{FF2B5EF4-FFF2-40B4-BE49-F238E27FC236}">
                        <a16:creationId xmlns:a16="http://schemas.microsoft.com/office/drawing/2014/main" id="{57A7B134-1A8C-C557-6950-95CB01E7B249}"/>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9" name="Rectangle 44">
                  <a:extLst>
                    <a:ext uri="{FF2B5EF4-FFF2-40B4-BE49-F238E27FC236}">
                      <a16:creationId xmlns:a16="http://schemas.microsoft.com/office/drawing/2014/main" id="{0CBB7101-4E0E-878E-592F-E218B0F7FA83}"/>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24" name="Group 23">
              <a:extLst>
                <a:ext uri="{FF2B5EF4-FFF2-40B4-BE49-F238E27FC236}">
                  <a16:creationId xmlns:a16="http://schemas.microsoft.com/office/drawing/2014/main" id="{0D2B4CAB-A939-FA86-E72E-BBD62A578518}"/>
                </a:ext>
              </a:extLst>
            </p:cNvPr>
            <p:cNvGrpSpPr/>
            <p:nvPr/>
          </p:nvGrpSpPr>
          <p:grpSpPr>
            <a:xfrm>
              <a:off x="6192291" y="4317920"/>
              <a:ext cx="838200" cy="838200"/>
              <a:chOff x="6842730" y="3562350"/>
              <a:chExt cx="838200" cy="838200"/>
            </a:xfrm>
          </p:grpSpPr>
          <p:sp>
            <p:nvSpPr>
              <p:cNvPr id="25" name="타원 8">
                <a:extLst>
                  <a:ext uri="{FF2B5EF4-FFF2-40B4-BE49-F238E27FC236}">
                    <a16:creationId xmlns:a16="http://schemas.microsoft.com/office/drawing/2014/main" id="{BED8A67B-42FC-CFA3-73AC-B33DEB6F7C70}"/>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27" name="그룹 29">
                <a:extLst>
                  <a:ext uri="{FF2B5EF4-FFF2-40B4-BE49-F238E27FC236}">
                    <a16:creationId xmlns:a16="http://schemas.microsoft.com/office/drawing/2014/main" id="{24288A8C-F3AE-0DBE-C758-E5F073AC68CF}"/>
                  </a:ext>
                </a:extLst>
              </p:cNvPr>
              <p:cNvGrpSpPr/>
              <p:nvPr/>
            </p:nvGrpSpPr>
            <p:grpSpPr>
              <a:xfrm>
                <a:off x="7006878" y="3734411"/>
                <a:ext cx="528955" cy="494079"/>
                <a:chOff x="5292725" y="2359025"/>
                <a:chExt cx="1011238" cy="944563"/>
              </a:xfrm>
              <a:solidFill>
                <a:schemeClr val="bg1"/>
              </a:solidFill>
            </p:grpSpPr>
            <p:sp>
              <p:nvSpPr>
                <p:cNvPr id="48" name="Freeform 150">
                  <a:extLst>
                    <a:ext uri="{FF2B5EF4-FFF2-40B4-BE49-F238E27FC236}">
                      <a16:creationId xmlns:a16="http://schemas.microsoft.com/office/drawing/2014/main" id="{144D5327-3471-9272-6752-26AD05653EC6}"/>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1">
                  <a:extLst>
                    <a:ext uri="{FF2B5EF4-FFF2-40B4-BE49-F238E27FC236}">
                      <a16:creationId xmlns:a16="http://schemas.microsoft.com/office/drawing/2014/main" id="{75E1B41C-6B7F-1BBA-E1E1-F5FA71095FEB}"/>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52">
                  <a:extLst>
                    <a:ext uri="{FF2B5EF4-FFF2-40B4-BE49-F238E27FC236}">
                      <a16:creationId xmlns:a16="http://schemas.microsoft.com/office/drawing/2014/main" id="{FA82E0FA-1A2F-40CE-9933-294FA150DCF7}"/>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Freeform 153">
                  <a:extLst>
                    <a:ext uri="{FF2B5EF4-FFF2-40B4-BE49-F238E27FC236}">
                      <a16:creationId xmlns:a16="http://schemas.microsoft.com/office/drawing/2014/main" id="{C4AEEE09-A592-E478-FCC8-602EFF85049A}"/>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54">
                  <a:extLst>
                    <a:ext uri="{FF2B5EF4-FFF2-40B4-BE49-F238E27FC236}">
                      <a16:creationId xmlns:a16="http://schemas.microsoft.com/office/drawing/2014/main" id="{EE8C6B6C-0D15-E9FE-185A-5785C93A28B6}"/>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55">
                  <a:extLst>
                    <a:ext uri="{FF2B5EF4-FFF2-40B4-BE49-F238E27FC236}">
                      <a16:creationId xmlns:a16="http://schemas.microsoft.com/office/drawing/2014/main" id="{B8E33DAE-8CC8-9DD9-E935-567E75C1EDB8}"/>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156">
                  <a:extLst>
                    <a:ext uri="{FF2B5EF4-FFF2-40B4-BE49-F238E27FC236}">
                      <a16:creationId xmlns:a16="http://schemas.microsoft.com/office/drawing/2014/main" id="{E97F0953-0B99-C848-8812-91F8D613B237}"/>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157">
                  <a:extLst>
                    <a:ext uri="{FF2B5EF4-FFF2-40B4-BE49-F238E27FC236}">
                      <a16:creationId xmlns:a16="http://schemas.microsoft.com/office/drawing/2014/main" id="{4997B3E6-CAE6-A5CC-BA79-3BEF9D5D56BD}"/>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158">
                  <a:extLst>
                    <a:ext uri="{FF2B5EF4-FFF2-40B4-BE49-F238E27FC236}">
                      <a16:creationId xmlns:a16="http://schemas.microsoft.com/office/drawing/2014/main" id="{64616045-6768-FBCE-1D21-8F7042E57D06}"/>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Rectangle 159">
                  <a:extLst>
                    <a:ext uri="{FF2B5EF4-FFF2-40B4-BE49-F238E27FC236}">
                      <a16:creationId xmlns:a16="http://schemas.microsoft.com/office/drawing/2014/main" id="{C316ABC0-AD04-B1E9-5996-72A999ECB7BD}"/>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0">
                  <a:extLst>
                    <a:ext uri="{FF2B5EF4-FFF2-40B4-BE49-F238E27FC236}">
                      <a16:creationId xmlns:a16="http://schemas.microsoft.com/office/drawing/2014/main" id="{6E4387AF-C50A-29F2-A656-89F49CFBAEB5}"/>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161">
                  <a:extLst>
                    <a:ext uri="{FF2B5EF4-FFF2-40B4-BE49-F238E27FC236}">
                      <a16:creationId xmlns:a16="http://schemas.microsoft.com/office/drawing/2014/main" id="{C210CD4E-EBBB-3FAF-A7D2-005E11984D42}"/>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Freeform 162">
                  <a:extLst>
                    <a:ext uri="{FF2B5EF4-FFF2-40B4-BE49-F238E27FC236}">
                      <a16:creationId xmlns:a16="http://schemas.microsoft.com/office/drawing/2014/main" id="{2B31B916-B4F3-F935-4363-8A2340B8B252}"/>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63">
                  <a:extLst>
                    <a:ext uri="{FF2B5EF4-FFF2-40B4-BE49-F238E27FC236}">
                      <a16:creationId xmlns:a16="http://schemas.microsoft.com/office/drawing/2014/main" id="{350422A6-8BA6-CBE8-8DEE-79BFC865D5C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Rectangle 164">
                  <a:extLst>
                    <a:ext uri="{FF2B5EF4-FFF2-40B4-BE49-F238E27FC236}">
                      <a16:creationId xmlns:a16="http://schemas.microsoft.com/office/drawing/2014/main" id="{4C85D2BC-A289-2EAC-7643-D1E7C5A8E246}"/>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65">
                  <a:extLst>
                    <a:ext uri="{FF2B5EF4-FFF2-40B4-BE49-F238E27FC236}">
                      <a16:creationId xmlns:a16="http://schemas.microsoft.com/office/drawing/2014/main" id="{899FA0F3-A8C9-6C0F-A134-F9890A6E00C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66">
                  <a:extLst>
                    <a:ext uri="{FF2B5EF4-FFF2-40B4-BE49-F238E27FC236}">
                      <a16:creationId xmlns:a16="http://schemas.microsoft.com/office/drawing/2014/main" id="{0711311C-E436-D51E-F2EF-3424E8CBE6EE}"/>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Random Forest regression</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2031325"/>
          </a:xfrm>
          <a:prstGeom prst="rect">
            <a:avLst/>
          </a:prstGeom>
          <a:noFill/>
        </p:spPr>
        <p:txBody>
          <a:bodyPr wrap="square" rtlCol="0">
            <a:spAutoFit/>
          </a:bodyPr>
          <a:lstStyle/>
          <a:p>
            <a:r>
              <a:rPr lang="en-US" dirty="0">
                <a:solidFill>
                  <a:schemeClr val="bg2">
                    <a:lumMod val="25000"/>
                  </a:schemeClr>
                </a:solidFill>
                <a:latin typeface="+mj-lt"/>
              </a:rPr>
              <a:t>A regression forest is a machine learning ensemble method that consists of multiple decision trees trained to perform regression tasks. These trees collectively predict a continuous target variable by averaging or combining the individual predictions, resulting in a robust and accurate regression model.</a:t>
            </a:r>
          </a:p>
        </p:txBody>
      </p:sp>
      <p:pic>
        <p:nvPicPr>
          <p:cNvPr id="3074" name="Picture 2">
            <a:extLst>
              <a:ext uri="{FF2B5EF4-FFF2-40B4-BE49-F238E27FC236}">
                <a16:creationId xmlns:a16="http://schemas.microsoft.com/office/drawing/2014/main" id="{047AFE43-9FAD-9943-87AA-C44FE3831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082" y="1012566"/>
            <a:ext cx="4918718" cy="446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0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Google Shape;287;p22">
            <a:extLst>
              <a:ext uri="{FF2B5EF4-FFF2-40B4-BE49-F238E27FC236}">
                <a16:creationId xmlns:a16="http://schemas.microsoft.com/office/drawing/2014/main" id="{6F6F6120-13A8-DEE2-8C6F-ADB69B4F9F70}"/>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sp>
        <p:nvSpPr>
          <p:cNvPr id="2" name="직사각형 2">
            <a:extLst>
              <a:ext uri="{FF2B5EF4-FFF2-40B4-BE49-F238E27FC236}">
                <a16:creationId xmlns:a16="http://schemas.microsoft.com/office/drawing/2014/main" id="{F65CF77A-83C5-A53A-D048-E4E1D3DBFCF3}"/>
              </a:ext>
            </a:extLst>
          </p:cNvPr>
          <p:cNvSpPr/>
          <p:nvPr/>
        </p:nvSpPr>
        <p:spPr>
          <a:xfrm>
            <a:off x="5286372" y="14241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75056"/>
            <a:ext cx="6905626" cy="134908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Artificial neural </a:t>
            </a:r>
          </a:p>
          <a:p>
            <a:pPr algn="l">
              <a:lnSpc>
                <a:spcPct val="100000"/>
              </a:lnSpc>
            </a:pPr>
            <a:r>
              <a:rPr lang="en-US" altLang="ko-KR" sz="4300" b="0" dirty="0">
                <a:solidFill>
                  <a:schemeClr val="accent5"/>
                </a:solidFill>
                <a:cs typeface="Calibri" panose="020F0502020204030204" pitchFamily="34" charset="0"/>
              </a:rPr>
              <a:t>network</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550078" y="1526873"/>
            <a:ext cx="5592651" cy="2308324"/>
          </a:xfrm>
          <a:prstGeom prst="rect">
            <a:avLst/>
          </a:prstGeom>
          <a:noFill/>
        </p:spPr>
        <p:txBody>
          <a:bodyPr wrap="square" rtlCol="0">
            <a:spAutoFit/>
          </a:bodyPr>
          <a:lstStyle/>
          <a:p>
            <a:r>
              <a:rPr lang="en-US" dirty="0">
                <a:solidFill>
                  <a:schemeClr val="bg2">
                    <a:lumMod val="25000"/>
                  </a:schemeClr>
                </a:solidFill>
                <a:latin typeface="+mj-lt"/>
              </a:rPr>
              <a:t>A neural network is a computational model inspired by the structure and function of the human brain. It consists of interconnected nodes (neurons) organized into layers, where information flows through weighted connections, enabling the network to learn and make predictions or classifications from data through a process called deep learning.</a:t>
            </a:r>
          </a:p>
        </p:txBody>
      </p:sp>
      <p:grpSp>
        <p:nvGrpSpPr>
          <p:cNvPr id="5" name="Group 4">
            <a:extLst>
              <a:ext uri="{FF2B5EF4-FFF2-40B4-BE49-F238E27FC236}">
                <a16:creationId xmlns:a16="http://schemas.microsoft.com/office/drawing/2014/main" id="{5EF11241-BB7A-D5AF-34D4-4BDCFC413475}"/>
              </a:ext>
            </a:extLst>
          </p:cNvPr>
          <p:cNvGrpSpPr/>
          <p:nvPr/>
        </p:nvGrpSpPr>
        <p:grpSpPr>
          <a:xfrm>
            <a:off x="6192291" y="4317920"/>
            <a:ext cx="838200" cy="838200"/>
            <a:chOff x="6842730" y="3562350"/>
            <a:chExt cx="838200" cy="838200"/>
          </a:xfrm>
        </p:grpSpPr>
        <p:sp>
          <p:nvSpPr>
            <p:cNvPr id="6" name="타원 8">
              <a:extLst>
                <a:ext uri="{FF2B5EF4-FFF2-40B4-BE49-F238E27FC236}">
                  <a16:creationId xmlns:a16="http://schemas.microsoft.com/office/drawing/2014/main" id="{DEA61B31-8978-27E9-7EE4-6FE8EA6D25F5}"/>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7" name="그룹 29">
              <a:extLst>
                <a:ext uri="{FF2B5EF4-FFF2-40B4-BE49-F238E27FC236}">
                  <a16:creationId xmlns:a16="http://schemas.microsoft.com/office/drawing/2014/main" id="{FAB3A885-0AAE-C006-B635-F91B182E0E74}"/>
                </a:ext>
              </a:extLst>
            </p:cNvPr>
            <p:cNvGrpSpPr/>
            <p:nvPr/>
          </p:nvGrpSpPr>
          <p:grpSpPr>
            <a:xfrm>
              <a:off x="7006878" y="3734411"/>
              <a:ext cx="528955" cy="494079"/>
              <a:chOff x="5292725" y="2359025"/>
              <a:chExt cx="1011238" cy="944563"/>
            </a:xfrm>
            <a:solidFill>
              <a:schemeClr val="bg1"/>
            </a:solidFill>
          </p:grpSpPr>
          <p:sp>
            <p:nvSpPr>
              <p:cNvPr id="8" name="Freeform 150">
                <a:extLst>
                  <a:ext uri="{FF2B5EF4-FFF2-40B4-BE49-F238E27FC236}">
                    <a16:creationId xmlns:a16="http://schemas.microsoft.com/office/drawing/2014/main" id="{5EE31714-C73D-FC59-6368-7B5F83DAED0A}"/>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151">
                <a:extLst>
                  <a:ext uri="{FF2B5EF4-FFF2-40B4-BE49-F238E27FC236}">
                    <a16:creationId xmlns:a16="http://schemas.microsoft.com/office/drawing/2014/main" id="{2CA5F558-7B55-6AF4-4D6B-9BDFEDE9C58C}"/>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6" name="Freeform 152">
                <a:extLst>
                  <a:ext uri="{FF2B5EF4-FFF2-40B4-BE49-F238E27FC236}">
                    <a16:creationId xmlns:a16="http://schemas.microsoft.com/office/drawing/2014/main" id="{87B36FDF-3E46-8455-A17C-E4023B7BB37B}"/>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4" name="Freeform 153">
                <a:extLst>
                  <a:ext uri="{FF2B5EF4-FFF2-40B4-BE49-F238E27FC236}">
                    <a16:creationId xmlns:a16="http://schemas.microsoft.com/office/drawing/2014/main" id="{C4177364-0A1B-A5D4-9E51-62F9E26CAD6A}"/>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54">
                <a:extLst>
                  <a:ext uri="{FF2B5EF4-FFF2-40B4-BE49-F238E27FC236}">
                    <a16:creationId xmlns:a16="http://schemas.microsoft.com/office/drawing/2014/main" id="{0F2B72D9-7FB4-0AA5-7AFA-200AAC90548B}"/>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55">
                <a:extLst>
                  <a:ext uri="{FF2B5EF4-FFF2-40B4-BE49-F238E27FC236}">
                    <a16:creationId xmlns:a16="http://schemas.microsoft.com/office/drawing/2014/main" id="{4BFA599D-837E-B707-3810-E73A779F1AF8}"/>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6">
                <a:extLst>
                  <a:ext uri="{FF2B5EF4-FFF2-40B4-BE49-F238E27FC236}">
                    <a16:creationId xmlns:a16="http://schemas.microsoft.com/office/drawing/2014/main" id="{208B2033-7E65-4015-14CC-ECF7C6A081E3}"/>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7">
                <a:extLst>
                  <a:ext uri="{FF2B5EF4-FFF2-40B4-BE49-F238E27FC236}">
                    <a16:creationId xmlns:a16="http://schemas.microsoft.com/office/drawing/2014/main" id="{B826652D-D369-029A-18AD-A332CF1B2662}"/>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Rectangle 158">
                <a:extLst>
                  <a:ext uri="{FF2B5EF4-FFF2-40B4-BE49-F238E27FC236}">
                    <a16:creationId xmlns:a16="http://schemas.microsoft.com/office/drawing/2014/main" id="{B00763F9-39CA-C408-7460-79B3A2EC984F}"/>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1" name="Rectangle 159">
                <a:extLst>
                  <a:ext uri="{FF2B5EF4-FFF2-40B4-BE49-F238E27FC236}">
                    <a16:creationId xmlns:a16="http://schemas.microsoft.com/office/drawing/2014/main" id="{A931037E-5721-4A21-9E10-CE2710CC4A3E}"/>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60">
                <a:extLst>
                  <a:ext uri="{FF2B5EF4-FFF2-40B4-BE49-F238E27FC236}">
                    <a16:creationId xmlns:a16="http://schemas.microsoft.com/office/drawing/2014/main" id="{3663BF03-4CB4-77F1-2E53-18A75D400064}"/>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61">
                <a:extLst>
                  <a:ext uri="{FF2B5EF4-FFF2-40B4-BE49-F238E27FC236}">
                    <a16:creationId xmlns:a16="http://schemas.microsoft.com/office/drawing/2014/main" id="{9DA13391-C550-2752-D311-C915AF3FE4C0}"/>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Freeform 162">
                <a:extLst>
                  <a:ext uri="{FF2B5EF4-FFF2-40B4-BE49-F238E27FC236}">
                    <a16:creationId xmlns:a16="http://schemas.microsoft.com/office/drawing/2014/main" id="{5066C631-0A55-FC5F-BB25-D0E9C89F5222}"/>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Freeform 163">
                <a:extLst>
                  <a:ext uri="{FF2B5EF4-FFF2-40B4-BE49-F238E27FC236}">
                    <a16:creationId xmlns:a16="http://schemas.microsoft.com/office/drawing/2014/main" id="{FD8D69A2-DCB0-9494-518A-3CC390702C52}"/>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Rectangle 164">
                <a:extLst>
                  <a:ext uri="{FF2B5EF4-FFF2-40B4-BE49-F238E27FC236}">
                    <a16:creationId xmlns:a16="http://schemas.microsoft.com/office/drawing/2014/main" id="{E85690FF-9D2E-82B8-54D7-37510B8555B6}"/>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165">
                <a:extLst>
                  <a:ext uri="{FF2B5EF4-FFF2-40B4-BE49-F238E27FC236}">
                    <a16:creationId xmlns:a16="http://schemas.microsoft.com/office/drawing/2014/main" id="{F0AFF45C-533A-204A-4C0C-4A16AC04AB3A}"/>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6">
                <a:extLst>
                  <a:ext uri="{FF2B5EF4-FFF2-40B4-BE49-F238E27FC236}">
                    <a16:creationId xmlns:a16="http://schemas.microsoft.com/office/drawing/2014/main" id="{C5EA6159-907C-22FA-C545-1587FB6A3172}"/>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61" name="Group 60">
            <a:extLst>
              <a:ext uri="{FF2B5EF4-FFF2-40B4-BE49-F238E27FC236}">
                <a16:creationId xmlns:a16="http://schemas.microsoft.com/office/drawing/2014/main" id="{22214DCD-50B4-1057-4F9B-FB3D639EBEA8}"/>
              </a:ext>
            </a:extLst>
          </p:cNvPr>
          <p:cNvGrpSpPr/>
          <p:nvPr/>
        </p:nvGrpSpPr>
        <p:grpSpPr>
          <a:xfrm>
            <a:off x="9612808" y="4242771"/>
            <a:ext cx="838200" cy="838200"/>
            <a:chOff x="9612808" y="3546158"/>
            <a:chExt cx="838200" cy="838200"/>
          </a:xfrm>
        </p:grpSpPr>
        <p:sp>
          <p:nvSpPr>
            <p:cNvPr id="62" name="타원 9">
              <a:extLst>
                <a:ext uri="{FF2B5EF4-FFF2-40B4-BE49-F238E27FC236}">
                  <a16:creationId xmlns:a16="http://schemas.microsoft.com/office/drawing/2014/main" id="{3D604605-8870-76B2-BB71-5511320895EC}"/>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3" name="그룹 10">
              <a:extLst>
                <a:ext uri="{FF2B5EF4-FFF2-40B4-BE49-F238E27FC236}">
                  <a16:creationId xmlns:a16="http://schemas.microsoft.com/office/drawing/2014/main" id="{017CC7E7-017C-4202-38ED-CDFAFB72E09A}"/>
                </a:ext>
              </a:extLst>
            </p:cNvPr>
            <p:cNvGrpSpPr/>
            <p:nvPr/>
          </p:nvGrpSpPr>
          <p:grpSpPr>
            <a:xfrm>
              <a:off x="9784453" y="3757662"/>
              <a:ext cx="445086" cy="447577"/>
              <a:chOff x="6913563" y="2433638"/>
              <a:chExt cx="850900" cy="855663"/>
            </a:xfrm>
            <a:solidFill>
              <a:schemeClr val="bg1"/>
            </a:solidFill>
          </p:grpSpPr>
          <p:grpSp>
            <p:nvGrpSpPr>
              <p:cNvPr id="64" name="그룹 11">
                <a:extLst>
                  <a:ext uri="{FF2B5EF4-FFF2-40B4-BE49-F238E27FC236}">
                    <a16:creationId xmlns:a16="http://schemas.microsoft.com/office/drawing/2014/main" id="{A01DDBDB-8957-30BD-BF48-19ABC32EC5ED}"/>
                  </a:ext>
                </a:extLst>
              </p:cNvPr>
              <p:cNvGrpSpPr/>
              <p:nvPr/>
            </p:nvGrpSpPr>
            <p:grpSpPr>
              <a:xfrm>
                <a:off x="6913563" y="2433638"/>
                <a:ext cx="850900" cy="765175"/>
                <a:chOff x="6913563" y="2433638"/>
                <a:chExt cx="850900" cy="765175"/>
              </a:xfrm>
              <a:grpFill/>
            </p:grpSpPr>
            <p:sp>
              <p:nvSpPr>
                <p:cNvPr id="66" name="Freeform 35">
                  <a:extLst>
                    <a:ext uri="{FF2B5EF4-FFF2-40B4-BE49-F238E27FC236}">
                      <a16:creationId xmlns:a16="http://schemas.microsoft.com/office/drawing/2014/main" id="{4AE554A0-E1EB-72C3-3793-07545B8DB510}"/>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36">
                  <a:extLst>
                    <a:ext uri="{FF2B5EF4-FFF2-40B4-BE49-F238E27FC236}">
                      <a16:creationId xmlns:a16="http://schemas.microsoft.com/office/drawing/2014/main" id="{CFA74290-0EB3-B9C5-0336-E3E35D92F8E4}"/>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37">
                  <a:extLst>
                    <a:ext uri="{FF2B5EF4-FFF2-40B4-BE49-F238E27FC236}">
                      <a16:creationId xmlns:a16="http://schemas.microsoft.com/office/drawing/2014/main" id="{D135BA9A-BDCE-8AEA-FFD8-A6E15454F5E2}"/>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38">
                  <a:extLst>
                    <a:ext uri="{FF2B5EF4-FFF2-40B4-BE49-F238E27FC236}">
                      <a16:creationId xmlns:a16="http://schemas.microsoft.com/office/drawing/2014/main" id="{3EF7F868-87BD-138A-C90F-4BDD9B23DEE4}"/>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39">
                  <a:extLst>
                    <a:ext uri="{FF2B5EF4-FFF2-40B4-BE49-F238E27FC236}">
                      <a16:creationId xmlns:a16="http://schemas.microsoft.com/office/drawing/2014/main" id="{3F2BF5FA-A387-16BA-30AF-3AA6EAE31134}"/>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Rectangle 40">
                  <a:extLst>
                    <a:ext uri="{FF2B5EF4-FFF2-40B4-BE49-F238E27FC236}">
                      <a16:creationId xmlns:a16="http://schemas.microsoft.com/office/drawing/2014/main" id="{A2D55759-6C15-E968-6D96-FC68B62E88EC}"/>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41">
                  <a:extLst>
                    <a:ext uri="{FF2B5EF4-FFF2-40B4-BE49-F238E27FC236}">
                      <a16:creationId xmlns:a16="http://schemas.microsoft.com/office/drawing/2014/main" id="{59A1576A-F621-7752-94C9-8DB8964A2F3E}"/>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Rectangle 42">
                  <a:extLst>
                    <a:ext uri="{FF2B5EF4-FFF2-40B4-BE49-F238E27FC236}">
                      <a16:creationId xmlns:a16="http://schemas.microsoft.com/office/drawing/2014/main" id="{32E3C225-032E-EA2C-F5F1-F43AF76C0C99}"/>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43">
                  <a:extLst>
                    <a:ext uri="{FF2B5EF4-FFF2-40B4-BE49-F238E27FC236}">
                      <a16:creationId xmlns:a16="http://schemas.microsoft.com/office/drawing/2014/main" id="{3F7F87AF-D827-6F15-C640-187BE2A45E3E}"/>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5" name="Rectangle 44">
                <a:extLst>
                  <a:ext uri="{FF2B5EF4-FFF2-40B4-BE49-F238E27FC236}">
                    <a16:creationId xmlns:a16="http://schemas.microsoft.com/office/drawing/2014/main" id="{6FAE0C63-8B6C-4915-3AA4-7CF0E3B047E0}"/>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pic>
        <p:nvPicPr>
          <p:cNvPr id="2050" name="Picture 2">
            <a:extLst>
              <a:ext uri="{FF2B5EF4-FFF2-40B4-BE49-F238E27FC236}">
                <a16:creationId xmlns:a16="http://schemas.microsoft.com/office/drawing/2014/main" id="{3637924E-24AB-FEE5-BBC8-E4A91C086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05" y="1205750"/>
            <a:ext cx="4814307"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549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0" y="0"/>
            <a:ext cx="12192000" cy="6858000"/>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490117" y="167386"/>
            <a:ext cx="5458359" cy="187230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cs typeface="Calibri" panose="020F0502020204030204" pitchFamily="34" charset="0"/>
              </a:rPr>
              <a:t>MODEL</a:t>
            </a:r>
          </a:p>
          <a:p>
            <a:pPr algn="dist">
              <a:lnSpc>
                <a:spcPct val="100000"/>
              </a:lnSpc>
            </a:pPr>
            <a:r>
              <a:rPr lang="en-US" altLang="ko-KR" sz="6000" b="0" dirty="0">
                <a:solidFill>
                  <a:schemeClr val="accent2"/>
                </a:solidFill>
                <a:cs typeface="Calibri" panose="020F0502020204030204" pitchFamily="34" charset="0"/>
              </a:rPr>
              <a:t>EVALUATION</a:t>
            </a:r>
          </a:p>
        </p:txBody>
      </p:sp>
      <p:grpSp>
        <p:nvGrpSpPr>
          <p:cNvPr id="5" name="Group 4">
            <a:extLst>
              <a:ext uri="{FF2B5EF4-FFF2-40B4-BE49-F238E27FC236}">
                <a16:creationId xmlns:a16="http://schemas.microsoft.com/office/drawing/2014/main" id="{0F0722C9-2A9D-6729-2A68-F268AE0298E1}"/>
              </a:ext>
            </a:extLst>
          </p:cNvPr>
          <p:cNvGrpSpPr/>
          <p:nvPr/>
        </p:nvGrpSpPr>
        <p:grpSpPr>
          <a:xfrm>
            <a:off x="490117" y="2207079"/>
            <a:ext cx="11201141" cy="4850123"/>
            <a:chOff x="490117" y="2188028"/>
            <a:chExt cx="10450026" cy="4279519"/>
          </a:xfrm>
        </p:grpSpPr>
        <p:sp>
          <p:nvSpPr>
            <p:cNvPr id="7" name="직사각형 6">
              <a:extLst>
                <a:ext uri="{FF2B5EF4-FFF2-40B4-BE49-F238E27FC236}">
                  <a16:creationId xmlns:a16="http://schemas.microsoft.com/office/drawing/2014/main" id="{EF1F86CB-F63B-64DF-D722-47B9B47DB50A}"/>
                </a:ext>
              </a:extLst>
            </p:cNvPr>
            <p:cNvSpPr/>
            <p:nvPr/>
          </p:nvSpPr>
          <p:spPr>
            <a:xfrm>
              <a:off x="490117" y="2188028"/>
              <a:ext cx="10450026" cy="3755571"/>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각 삼각형 7">
              <a:extLst>
                <a:ext uri="{FF2B5EF4-FFF2-40B4-BE49-F238E27FC236}">
                  <a16:creationId xmlns:a16="http://schemas.microsoft.com/office/drawing/2014/main" id="{67FABF6E-B3C6-4C2C-D938-1B84DDCF2AFE}"/>
                </a:ext>
              </a:extLst>
            </p:cNvPr>
            <p:cNvSpPr/>
            <p:nvPr/>
          </p:nvSpPr>
          <p:spPr>
            <a:xfrm flipV="1">
              <a:off x="490117" y="2188028"/>
              <a:ext cx="6609864" cy="555453"/>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각 삼각형 8">
              <a:extLst>
                <a:ext uri="{FF2B5EF4-FFF2-40B4-BE49-F238E27FC236}">
                  <a16:creationId xmlns:a16="http://schemas.microsoft.com/office/drawing/2014/main" id="{1A70FF63-4727-D0DB-40F5-627379ED398F}"/>
                </a:ext>
              </a:extLst>
            </p:cNvPr>
            <p:cNvSpPr/>
            <p:nvPr/>
          </p:nvSpPr>
          <p:spPr>
            <a:xfrm flipH="1">
              <a:off x="4330279" y="5388146"/>
              <a:ext cx="6609864" cy="55545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304A38-7026-7294-E56C-552A3EA658A3}"/>
                </a:ext>
              </a:extLst>
            </p:cNvPr>
            <p:cNvSpPr txBox="1"/>
            <p:nvPr/>
          </p:nvSpPr>
          <p:spPr>
            <a:xfrm>
              <a:off x="883851" y="2935529"/>
              <a:ext cx="9015805" cy="3532018"/>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2000" dirty="0">
                  <a:solidFill>
                    <a:schemeClr val="accent1"/>
                  </a:solidFill>
                  <a:latin typeface="+mj-lt"/>
                  <a:cs typeface="Calibri" panose="020F0502020204030204" pitchFamily="34" charset="0"/>
                </a:rPr>
                <a:t>After careful consideration of two determining factors i.e. :</a:t>
              </a:r>
            </a:p>
            <a:p>
              <a:pPr marL="457200" indent="-457200">
                <a:buFont typeface="+mj-lt"/>
                <a:buAutoNum type="alphaLcParenR"/>
              </a:pPr>
              <a:r>
                <a:rPr lang="en-US" altLang="ko-Kore-KR" sz="2000" dirty="0">
                  <a:solidFill>
                    <a:schemeClr val="accent1"/>
                  </a:solidFill>
                  <a:latin typeface="+mj-lt"/>
                  <a:cs typeface="Calibri" panose="020F0502020204030204" pitchFamily="34" charset="0"/>
                </a:rPr>
                <a:t>Coefficient of determination</a:t>
              </a:r>
            </a:p>
            <a:p>
              <a:pPr marL="457200" indent="-457200">
                <a:buFont typeface="+mj-lt"/>
                <a:buAutoNum type="alphaLcParenR"/>
              </a:pPr>
              <a:r>
                <a:rPr lang="en-US" altLang="ko-Kore-KR" sz="2000" dirty="0">
                  <a:solidFill>
                    <a:schemeClr val="accent1"/>
                  </a:solidFill>
                  <a:latin typeface="+mj-lt"/>
                  <a:cs typeface="Calibri" panose="020F0502020204030204" pitchFamily="34" charset="0"/>
                </a:rPr>
                <a:t>Root mean squared error</a:t>
              </a:r>
            </a:p>
            <a:p>
              <a:r>
                <a:rPr lang="en-US" altLang="ko-Kore-KR" sz="2000" dirty="0">
                  <a:solidFill>
                    <a:schemeClr val="accent1"/>
                  </a:solidFill>
                  <a:latin typeface="+mj-lt"/>
                  <a:cs typeface="Calibri" panose="020F0502020204030204" pitchFamily="34" charset="0"/>
                </a:rPr>
                <a:t>We have concluded that regression forest is the best model to move </a:t>
              </a:r>
            </a:p>
            <a:p>
              <a:r>
                <a:rPr lang="en-US" altLang="ko-Kore-KR" sz="2000" dirty="0">
                  <a:solidFill>
                    <a:schemeClr val="accent1"/>
                  </a:solidFill>
                  <a:latin typeface="+mj-lt"/>
                  <a:cs typeface="Calibri" panose="020F0502020204030204" pitchFamily="34" charset="0"/>
                </a:rPr>
                <a:t>forward with the prediction of medical insurance premiums.</a:t>
              </a:r>
            </a:p>
            <a:p>
              <a:r>
                <a:rPr lang="en-US" altLang="ko-Kore-KR" sz="2000" dirty="0">
                  <a:solidFill>
                    <a:schemeClr val="accent1"/>
                  </a:solidFill>
                  <a:latin typeface="+mj-lt"/>
                  <a:cs typeface="Calibri" panose="020F0502020204030204" pitchFamily="34" charset="0"/>
                </a:rPr>
                <a:t>The value says that the model is not overfitted and should perform well on new data. </a:t>
              </a:r>
            </a:p>
            <a:p>
              <a:endParaRPr lang="en-US" altLang="ko-Kore-KR" sz="2000" dirty="0">
                <a:solidFill>
                  <a:schemeClr val="accent1"/>
                </a:solidFill>
                <a:latin typeface="+mj-lt"/>
                <a:cs typeface="Calibri" panose="020F0502020204030204" pitchFamily="34" charset="0"/>
              </a:endParaRPr>
            </a:p>
            <a:p>
              <a:endParaRPr lang="en-US" altLang="ko-Kore-KR" sz="1050" dirty="0">
                <a:solidFill>
                  <a:schemeClr val="accent2"/>
                </a:solidFill>
              </a:endParaRPr>
            </a:p>
          </p:txBody>
        </p:sp>
      </p:grpSp>
      <p:grpSp>
        <p:nvGrpSpPr>
          <p:cNvPr id="24" name="Group 610">
            <a:extLst>
              <a:ext uri="{FF2B5EF4-FFF2-40B4-BE49-F238E27FC236}">
                <a16:creationId xmlns:a16="http://schemas.microsoft.com/office/drawing/2014/main" id="{6080E55A-4FE0-AB37-EBE4-B83BADB64719}"/>
              </a:ext>
            </a:extLst>
          </p:cNvPr>
          <p:cNvGrpSpPr/>
          <p:nvPr/>
        </p:nvGrpSpPr>
        <p:grpSpPr>
          <a:xfrm>
            <a:off x="8757313" y="2434606"/>
            <a:ext cx="1649429" cy="1222994"/>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4130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6">
            <a:extLst>
              <a:ext uri="{FF2B5EF4-FFF2-40B4-BE49-F238E27FC236}">
                <a16:creationId xmlns:a16="http://schemas.microsoft.com/office/drawing/2014/main" id="{89CA894E-28DC-B9CC-868F-0F5D8F45D49D}"/>
              </a:ext>
            </a:extLst>
          </p:cNvPr>
          <p:cNvSpPr/>
          <p:nvPr/>
        </p:nvSpPr>
        <p:spPr>
          <a:xfrm>
            <a:off x="163902" y="1076422"/>
            <a:ext cx="7470075" cy="512409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title"/>
          </p:nvPr>
        </p:nvSpPr>
        <p:spPr>
          <a:xfrm>
            <a:off x="600074" y="208675"/>
            <a:ext cx="10896601" cy="1197634"/>
          </a:xfrm>
        </p:spPr>
        <p:txBody>
          <a:bodyPr/>
          <a:lstStyle/>
          <a:p>
            <a:r>
              <a:rPr lang="en-US" altLang="ko-KR" dirty="0"/>
              <a:t>Recommendation</a:t>
            </a:r>
            <a:endParaRPr lang="ko-KR" altLang="en-US" dirty="0"/>
          </a:p>
        </p:txBody>
      </p:sp>
      <p:sp>
        <p:nvSpPr>
          <p:cNvPr id="6" name="직각 삼각형 5">
            <a:extLst>
              <a:ext uri="{FF2B5EF4-FFF2-40B4-BE49-F238E27FC236}">
                <a16:creationId xmlns:a16="http://schemas.microsoft.com/office/drawing/2014/main" id="{ADD45BAA-AA43-F2A1-60DA-8C4F5DC617E7}"/>
              </a:ext>
            </a:extLst>
          </p:cNvPr>
          <p:cNvSpPr/>
          <p:nvPr/>
        </p:nvSpPr>
        <p:spPr>
          <a:xfrm flipV="1">
            <a:off x="1" y="0"/>
            <a:ext cx="2505074"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4">
            <a:extLst>
              <a:ext uri="{FF2B5EF4-FFF2-40B4-BE49-F238E27FC236}">
                <a16:creationId xmlns:a16="http://schemas.microsoft.com/office/drawing/2014/main" id="{BD4BCA2B-A579-5D3E-BE6E-493793CD6905}"/>
              </a:ext>
            </a:extLst>
          </p:cNvPr>
          <p:cNvSpPr>
            <a:spLocks noChangeArrowheads="1"/>
          </p:cNvSpPr>
          <p:nvPr/>
        </p:nvSpPr>
        <p:spPr bwMode="auto">
          <a:xfrm>
            <a:off x="600074" y="775176"/>
            <a:ext cx="7073641" cy="5250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a:lnSpc>
                <a:spcPct val="111000"/>
              </a:lnSpc>
              <a:spcBef>
                <a:spcPts val="0"/>
              </a:spcBef>
              <a:spcAft>
                <a:spcPts val="0"/>
              </a:spcAft>
              <a:buClr>
                <a:srgbClr val="000000"/>
              </a:buClr>
            </a:pPr>
            <a:r>
              <a:rPr lang="en-US" sz="2000" dirty="0">
                <a:solidFill>
                  <a:srgbClr val="7B96D4"/>
                </a:solidFill>
                <a:latin typeface="Heebo Black"/>
                <a:cs typeface="Heebo Black"/>
                <a:sym typeface="Arial"/>
              </a:rPr>
              <a:t>Key Insights from Health Insurance Analysis</a:t>
            </a:r>
          </a:p>
          <a:p>
            <a:pPr marL="742950" lvl="1" indent="-285750" algn="l">
              <a:buFont typeface="Wingdings" panose="05000000000000000000" pitchFamily="2" charset="2"/>
              <a:buChar char="ü"/>
            </a:pPr>
            <a:r>
              <a:rPr lang="en-US" b="0" i="0" dirty="0">
                <a:solidFill>
                  <a:srgbClr val="374151"/>
                </a:solidFill>
                <a:effectLst/>
                <a:latin typeface="Söhne"/>
              </a:rPr>
              <a:t>Utilized Random Forest Regression for premium cost estimation.</a:t>
            </a:r>
          </a:p>
          <a:p>
            <a:pPr marL="742950" lvl="1" indent="-285750" algn="l">
              <a:buFont typeface="Wingdings" panose="05000000000000000000" pitchFamily="2" charset="2"/>
              <a:buChar char="ü"/>
            </a:pPr>
            <a:r>
              <a:rPr lang="en-US" b="0" i="0" dirty="0">
                <a:solidFill>
                  <a:srgbClr val="374151"/>
                </a:solidFill>
                <a:effectLst/>
                <a:latin typeface="Söhne"/>
              </a:rPr>
              <a:t>Age is the most influential factor in determining insurance costs.</a:t>
            </a:r>
          </a:p>
          <a:p>
            <a:pPr marL="742950" lvl="1" indent="-285750" algn="l">
              <a:buFont typeface="Wingdings" panose="05000000000000000000" pitchFamily="2" charset="2"/>
              <a:buChar char="ü"/>
            </a:pPr>
            <a:r>
              <a:rPr lang="en-US" b="0" i="0" dirty="0">
                <a:solidFill>
                  <a:srgbClr val="374151"/>
                </a:solidFill>
                <a:effectLst/>
                <a:latin typeface="Söhne"/>
              </a:rPr>
              <a:t>Major surgeries and organ transplants significantly impact premium rates.</a:t>
            </a:r>
          </a:p>
          <a:p>
            <a:pPr marL="742950" lvl="1" indent="-285750" algn="l">
              <a:buFont typeface="Wingdings" panose="05000000000000000000" pitchFamily="2" charset="2"/>
              <a:buChar char="ü"/>
            </a:pPr>
            <a:r>
              <a:rPr lang="en-US" b="0" i="0" dirty="0">
                <a:solidFill>
                  <a:srgbClr val="374151"/>
                </a:solidFill>
                <a:effectLst/>
                <a:latin typeface="Söhne"/>
              </a:rPr>
              <a:t>Non-diabetic individuals have higher premiums, suggesting pricing </a:t>
            </a:r>
          </a:p>
          <a:p>
            <a:pPr lvl="1" algn="l"/>
            <a:r>
              <a:rPr lang="en-US" b="0" i="0" dirty="0">
                <a:solidFill>
                  <a:srgbClr val="374151"/>
                </a:solidFill>
                <a:effectLst/>
                <a:latin typeface="Söhne"/>
              </a:rPr>
              <a:t>      revision.</a:t>
            </a:r>
          </a:p>
          <a:p>
            <a:pPr marL="742950" lvl="1" indent="-285750" algn="l">
              <a:buFont typeface="Wingdings" panose="05000000000000000000" pitchFamily="2" charset="2"/>
              <a:buChar char="ü"/>
            </a:pPr>
            <a:r>
              <a:rPr lang="en-US" b="0" i="0" dirty="0">
                <a:solidFill>
                  <a:srgbClr val="374151"/>
                </a:solidFill>
                <a:effectLst/>
                <a:latin typeface="Söhne"/>
              </a:rPr>
              <a:t>Hypertension has minimal influence, indicating the for streamlined </a:t>
            </a:r>
          </a:p>
          <a:p>
            <a:pPr lvl="1" algn="l"/>
            <a:r>
              <a:rPr lang="en-US" b="0" i="0" dirty="0">
                <a:solidFill>
                  <a:srgbClr val="374151"/>
                </a:solidFill>
                <a:effectLst/>
                <a:latin typeface="Söhne"/>
              </a:rPr>
              <a:t>      risk assessment.</a:t>
            </a:r>
            <a:endParaRPr lang="en-US" dirty="0">
              <a:solidFill>
                <a:srgbClr val="374151"/>
              </a:solidFill>
              <a:latin typeface="Söhne"/>
            </a:endParaRPr>
          </a:p>
          <a:p>
            <a:pPr lvl="1" algn="l"/>
            <a:endParaRPr lang="en-US" b="0" i="0" dirty="0">
              <a:solidFill>
                <a:srgbClr val="374151"/>
              </a:solidFill>
              <a:effectLst/>
              <a:latin typeface="Söhne"/>
            </a:endParaRPr>
          </a:p>
          <a:p>
            <a:pPr algn="l"/>
            <a:r>
              <a:rPr lang="en-US" sz="2000" dirty="0">
                <a:solidFill>
                  <a:srgbClr val="7B96D4"/>
                </a:solidFill>
                <a:latin typeface="Heebo Black"/>
                <a:cs typeface="Heebo Black"/>
              </a:rPr>
              <a:t>Proposed Strategy</a:t>
            </a:r>
          </a:p>
          <a:p>
            <a:pPr marL="742950" lvl="1" indent="-285750" algn="l">
              <a:buFont typeface="Wingdings" panose="05000000000000000000" pitchFamily="2" charset="2"/>
              <a:buChar char="q"/>
            </a:pPr>
            <a:r>
              <a:rPr lang="en-US" b="0" i="0" dirty="0">
                <a:solidFill>
                  <a:srgbClr val="374151"/>
                </a:solidFill>
                <a:effectLst/>
                <a:latin typeface="Söhne"/>
              </a:rPr>
              <a:t>Enhance pricing model to include age, surgeries, and transplants.</a:t>
            </a:r>
          </a:p>
          <a:p>
            <a:pPr marL="742950" lvl="1" indent="-285750" algn="l">
              <a:buFont typeface="Wingdings" panose="05000000000000000000" pitchFamily="2" charset="2"/>
              <a:buChar char="q"/>
            </a:pPr>
            <a:r>
              <a:rPr lang="en-US" b="0" i="0" dirty="0">
                <a:solidFill>
                  <a:srgbClr val="374151"/>
                </a:solidFill>
                <a:effectLst/>
                <a:latin typeface="Söhne"/>
              </a:rPr>
              <a:t>Evaluate and potentially revise pricing for non-diabetic individuals.</a:t>
            </a:r>
          </a:p>
          <a:p>
            <a:pPr marL="742950" lvl="1" indent="-285750" algn="l">
              <a:buFont typeface="Wingdings" panose="05000000000000000000" pitchFamily="2" charset="2"/>
              <a:buChar char="q"/>
            </a:pPr>
            <a:r>
              <a:rPr lang="en-US" b="0" i="0" dirty="0">
                <a:solidFill>
                  <a:srgbClr val="374151"/>
                </a:solidFill>
                <a:effectLst/>
                <a:latin typeface="Söhne"/>
              </a:rPr>
              <a:t>Improves precision and competitiveness for the organization and</a:t>
            </a:r>
          </a:p>
          <a:p>
            <a:pPr lvl="1" algn="l"/>
            <a:r>
              <a:rPr lang="en-US" dirty="0">
                <a:solidFill>
                  <a:srgbClr val="374151"/>
                </a:solidFill>
                <a:latin typeface="Söhne"/>
              </a:rPr>
              <a:t>      </a:t>
            </a:r>
            <a:r>
              <a:rPr lang="en-US" b="0" i="0" dirty="0">
                <a:solidFill>
                  <a:srgbClr val="374151"/>
                </a:solidFill>
                <a:effectLst/>
                <a:latin typeface="Söhne"/>
              </a:rPr>
              <a:t>policyholders</a:t>
            </a:r>
          </a:p>
          <a:p>
            <a:pPr marL="0" marR="0" lvl="0" indent="0" algn="l" defTabSz="914400" rtl="0" eaLnBrk="0" fontAlgn="base" latinLnBrk="0" hangingPunct="0">
              <a:lnSpc>
                <a:spcPct val="100000"/>
              </a:lnSpc>
              <a:spcBef>
                <a:spcPct val="0"/>
              </a:spcBef>
              <a:spcAft>
                <a:spcPct val="0"/>
              </a:spcAft>
              <a:buClrTx/>
              <a:buSzTx/>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Google Shape;258;p21">
            <a:extLst>
              <a:ext uri="{FF2B5EF4-FFF2-40B4-BE49-F238E27FC236}">
                <a16:creationId xmlns:a16="http://schemas.microsoft.com/office/drawing/2014/main" id="{B937F413-5167-A3C0-205E-6E1D46E0C6D0}"/>
              </a:ext>
            </a:extLst>
          </p:cNvPr>
          <p:cNvPicPr preferRelativeResize="0"/>
          <p:nvPr/>
        </p:nvPicPr>
        <p:blipFill rotWithShape="1">
          <a:blip r:embed="rId3">
            <a:alphaModFix/>
          </a:blip>
          <a:srcRect t="17555" b="17554"/>
          <a:stretch/>
        </p:blipFill>
        <p:spPr>
          <a:xfrm>
            <a:off x="7673715" y="1076422"/>
            <a:ext cx="4196232" cy="5298499"/>
          </a:xfrm>
          <a:prstGeom prst="rect">
            <a:avLst/>
          </a:prstGeom>
          <a:noFill/>
          <a:ln>
            <a:noFill/>
          </a:ln>
        </p:spPr>
      </p:pic>
      <p:sp>
        <p:nvSpPr>
          <p:cNvPr id="5" name="Google Shape;260;p21">
            <a:extLst>
              <a:ext uri="{FF2B5EF4-FFF2-40B4-BE49-F238E27FC236}">
                <a16:creationId xmlns:a16="http://schemas.microsoft.com/office/drawing/2014/main" id="{F9F09035-08C6-A5F5-D5D3-335FFFA7AB2D}"/>
              </a:ext>
            </a:extLst>
          </p:cNvPr>
          <p:cNvSpPr/>
          <p:nvPr/>
        </p:nvSpPr>
        <p:spPr>
          <a:xfrm>
            <a:off x="10988437" y="298722"/>
            <a:ext cx="1149827" cy="1904215"/>
          </a:xfrm>
          <a:custGeom>
            <a:avLst/>
            <a:gdLst/>
            <a:ahLst/>
            <a:cxnLst/>
            <a:rect l="l" t="t" r="r" b="b"/>
            <a:pathLst>
              <a:path w="2919681" h="4069242" extrusionOk="0">
                <a:moveTo>
                  <a:pt x="0" y="0"/>
                </a:moveTo>
                <a:lnTo>
                  <a:pt x="2919681" y="0"/>
                </a:lnTo>
                <a:lnTo>
                  <a:pt x="2919681" y="4069242"/>
                </a:lnTo>
                <a:lnTo>
                  <a:pt x="0" y="4069242"/>
                </a:lnTo>
                <a:lnTo>
                  <a:pt x="0" y="0"/>
                </a:lnTo>
                <a:close/>
              </a:path>
            </a:pathLst>
          </a:custGeom>
          <a:blipFill rotWithShape="1">
            <a:blip r:embed="rId4">
              <a:alphaModFix/>
            </a:blip>
            <a:stretch>
              <a:fillRect/>
            </a:stretch>
          </a:blipFill>
          <a:ln>
            <a:noFill/>
          </a:ln>
        </p:spPr>
        <p:txBody>
          <a:bodyPr/>
          <a:lstStyle/>
          <a:p>
            <a:endParaRPr lang="en-US"/>
          </a:p>
        </p:txBody>
      </p:sp>
      <p:sp>
        <p:nvSpPr>
          <p:cNvPr id="9" name="Google Shape;259;p21">
            <a:extLst>
              <a:ext uri="{FF2B5EF4-FFF2-40B4-BE49-F238E27FC236}">
                <a16:creationId xmlns:a16="http://schemas.microsoft.com/office/drawing/2014/main" id="{38234820-FADA-8FBA-6202-A8892E5B2638}"/>
              </a:ext>
            </a:extLst>
          </p:cNvPr>
          <p:cNvSpPr/>
          <p:nvPr/>
        </p:nvSpPr>
        <p:spPr>
          <a:xfrm>
            <a:off x="6581918" y="5256105"/>
            <a:ext cx="2229282" cy="1393220"/>
          </a:xfrm>
          <a:custGeom>
            <a:avLst/>
            <a:gdLst/>
            <a:ahLst/>
            <a:cxnLst/>
            <a:rect l="l" t="t" r="r" b="b"/>
            <a:pathLst>
              <a:path w="4485507" h="2842690" extrusionOk="0">
                <a:moveTo>
                  <a:pt x="0" y="0"/>
                </a:moveTo>
                <a:lnTo>
                  <a:pt x="4485506" y="0"/>
                </a:lnTo>
                <a:lnTo>
                  <a:pt x="4485506" y="2842689"/>
                </a:lnTo>
                <a:lnTo>
                  <a:pt x="0" y="2842689"/>
                </a:lnTo>
                <a:lnTo>
                  <a:pt x="0" y="0"/>
                </a:lnTo>
                <a:close/>
              </a:path>
            </a:pathLst>
          </a:custGeom>
          <a:blipFill rotWithShape="1">
            <a:blip r:embed="rId5">
              <a:alphaModFix/>
            </a:blip>
            <a:stretch>
              <a:fillRect/>
            </a:stretch>
          </a:blipFill>
          <a:ln>
            <a:noFill/>
          </a:ln>
        </p:spPr>
        <p:txBody>
          <a:bodyPr/>
          <a:lstStyle/>
          <a:p>
            <a:endParaRPr lang="en-US"/>
          </a:p>
        </p:txBody>
      </p:sp>
      <p:grpSp>
        <p:nvGrpSpPr>
          <p:cNvPr id="10" name="Group 9">
            <a:extLst>
              <a:ext uri="{FF2B5EF4-FFF2-40B4-BE49-F238E27FC236}">
                <a16:creationId xmlns:a16="http://schemas.microsoft.com/office/drawing/2014/main" id="{CC6E16E9-DDC1-CACD-0117-4742D949244A}"/>
              </a:ext>
            </a:extLst>
          </p:cNvPr>
          <p:cNvGrpSpPr/>
          <p:nvPr/>
        </p:nvGrpSpPr>
        <p:grpSpPr>
          <a:xfrm>
            <a:off x="226802" y="1250829"/>
            <a:ext cx="333535" cy="398313"/>
            <a:chOff x="1544755" y="4333660"/>
            <a:chExt cx="944583" cy="988860"/>
          </a:xfrm>
        </p:grpSpPr>
        <p:grpSp>
          <p:nvGrpSpPr>
            <p:cNvPr id="11" name="Google Shape;261;p21">
              <a:extLst>
                <a:ext uri="{FF2B5EF4-FFF2-40B4-BE49-F238E27FC236}">
                  <a16:creationId xmlns:a16="http://schemas.microsoft.com/office/drawing/2014/main" id="{CC0602A6-3C05-7BCC-13A2-D0074548500A}"/>
                </a:ext>
              </a:extLst>
            </p:cNvPr>
            <p:cNvGrpSpPr/>
            <p:nvPr/>
          </p:nvGrpSpPr>
          <p:grpSpPr>
            <a:xfrm>
              <a:off x="1544755" y="4333660"/>
              <a:ext cx="944583" cy="988860"/>
              <a:chOff x="0" y="-38100"/>
              <a:chExt cx="812800" cy="850900"/>
            </a:xfrm>
          </p:grpSpPr>
          <p:sp>
            <p:nvSpPr>
              <p:cNvPr id="13" name="Google Shape;262;p21">
                <a:extLst>
                  <a:ext uri="{FF2B5EF4-FFF2-40B4-BE49-F238E27FC236}">
                    <a16:creationId xmlns:a16="http://schemas.microsoft.com/office/drawing/2014/main" id="{F6C52468-E19E-C455-4568-68F0750D26C6}"/>
                  </a:ext>
                </a:extLst>
              </p:cNvPr>
              <p:cNvSpPr/>
              <p:nvPr/>
            </p:nvSpPr>
            <p:spPr>
              <a:xfrm>
                <a:off x="0" y="0"/>
                <a:ext cx="812800" cy="812800"/>
              </a:xfrm>
              <a:custGeom>
                <a:avLst/>
                <a:gdLst/>
                <a:ahLst/>
                <a:cxnLst/>
                <a:rect l="l" t="t" r="r" b="b"/>
                <a:pathLst>
                  <a:path w="812800" h="812800" extrusionOk="0">
                    <a:moveTo>
                      <a:pt x="131138" y="0"/>
                    </a:moveTo>
                    <a:lnTo>
                      <a:pt x="681662" y="0"/>
                    </a:lnTo>
                    <a:cubicBezTo>
                      <a:pt x="716442" y="0"/>
                      <a:pt x="749797" y="13816"/>
                      <a:pt x="774391" y="38409"/>
                    </a:cubicBezTo>
                    <a:cubicBezTo>
                      <a:pt x="798984" y="63003"/>
                      <a:pt x="812800" y="96358"/>
                      <a:pt x="812800" y="131138"/>
                    </a:cubicBezTo>
                    <a:lnTo>
                      <a:pt x="812800" y="681662"/>
                    </a:lnTo>
                    <a:cubicBezTo>
                      <a:pt x="812800" y="716442"/>
                      <a:pt x="798984" y="749797"/>
                      <a:pt x="774391" y="774391"/>
                    </a:cubicBezTo>
                    <a:cubicBezTo>
                      <a:pt x="749797" y="798984"/>
                      <a:pt x="716442" y="812800"/>
                      <a:pt x="681662" y="812800"/>
                    </a:cubicBezTo>
                    <a:lnTo>
                      <a:pt x="131138" y="812800"/>
                    </a:lnTo>
                    <a:cubicBezTo>
                      <a:pt x="96358" y="812800"/>
                      <a:pt x="63003" y="798984"/>
                      <a:pt x="38409" y="774391"/>
                    </a:cubicBezTo>
                    <a:cubicBezTo>
                      <a:pt x="13816" y="749797"/>
                      <a:pt x="0" y="716442"/>
                      <a:pt x="0" y="681662"/>
                    </a:cubicBezTo>
                    <a:lnTo>
                      <a:pt x="0" y="131138"/>
                    </a:lnTo>
                    <a:cubicBezTo>
                      <a:pt x="0" y="96358"/>
                      <a:pt x="13816" y="63003"/>
                      <a:pt x="38409" y="38409"/>
                    </a:cubicBezTo>
                    <a:cubicBezTo>
                      <a:pt x="63003" y="13816"/>
                      <a:pt x="96358" y="0"/>
                      <a:pt x="131138" y="0"/>
                    </a:cubicBezTo>
                    <a:close/>
                  </a:path>
                </a:pathLst>
              </a:custGeom>
              <a:solidFill>
                <a:srgbClr val="B1C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3;p21">
                <a:extLst>
                  <a:ext uri="{FF2B5EF4-FFF2-40B4-BE49-F238E27FC236}">
                    <a16:creationId xmlns:a16="http://schemas.microsoft.com/office/drawing/2014/main" id="{608FACF3-78A2-319A-FDC4-0CD8B21D804B}"/>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 name="Google Shape;270;p21">
              <a:extLst>
                <a:ext uri="{FF2B5EF4-FFF2-40B4-BE49-F238E27FC236}">
                  <a16:creationId xmlns:a16="http://schemas.microsoft.com/office/drawing/2014/main" id="{E8F8D200-94BE-8C81-2DE1-F06D1EBD400D}"/>
                </a:ext>
              </a:extLst>
            </p:cNvPr>
            <p:cNvSpPr/>
            <p:nvPr/>
          </p:nvSpPr>
          <p:spPr>
            <a:xfrm>
              <a:off x="1710602" y="4599191"/>
              <a:ext cx="612889" cy="462453"/>
            </a:xfrm>
            <a:custGeom>
              <a:avLst/>
              <a:gdLst/>
              <a:ahLst/>
              <a:cxnLst/>
              <a:rect l="l" t="t" r="r" b="b"/>
              <a:pathLst>
                <a:path w="612888" h="462452" extrusionOk="0">
                  <a:moveTo>
                    <a:pt x="0" y="0"/>
                  </a:moveTo>
                  <a:lnTo>
                    <a:pt x="612888" y="0"/>
                  </a:lnTo>
                  <a:lnTo>
                    <a:pt x="612888" y="462451"/>
                  </a:lnTo>
                  <a:lnTo>
                    <a:pt x="0" y="462451"/>
                  </a:lnTo>
                  <a:lnTo>
                    <a:pt x="0" y="0"/>
                  </a:lnTo>
                  <a:close/>
                </a:path>
              </a:pathLst>
            </a:custGeom>
            <a:blipFill rotWithShape="1">
              <a:blip r:embed="rId6">
                <a:alphaModFix/>
              </a:blip>
              <a:stretch>
                <a:fillRect/>
              </a:stretch>
            </a:blipFill>
            <a:ln>
              <a:noFill/>
            </a:ln>
          </p:spPr>
          <p:txBody>
            <a:bodyPr/>
            <a:lstStyle/>
            <a:p>
              <a:endParaRPr lang="en-US"/>
            </a:p>
          </p:txBody>
        </p:sp>
      </p:grpSp>
      <p:grpSp>
        <p:nvGrpSpPr>
          <p:cNvPr id="15" name="Group 14">
            <a:extLst>
              <a:ext uri="{FF2B5EF4-FFF2-40B4-BE49-F238E27FC236}">
                <a16:creationId xmlns:a16="http://schemas.microsoft.com/office/drawing/2014/main" id="{3A9839A1-A0EB-AF09-C72C-8D1D39826B8C}"/>
              </a:ext>
            </a:extLst>
          </p:cNvPr>
          <p:cNvGrpSpPr/>
          <p:nvPr/>
        </p:nvGrpSpPr>
        <p:grpSpPr>
          <a:xfrm>
            <a:off x="226801" y="3991153"/>
            <a:ext cx="333535" cy="398313"/>
            <a:chOff x="1544755" y="4333660"/>
            <a:chExt cx="944583" cy="988860"/>
          </a:xfrm>
        </p:grpSpPr>
        <p:grpSp>
          <p:nvGrpSpPr>
            <p:cNvPr id="16" name="Google Shape;261;p21">
              <a:extLst>
                <a:ext uri="{FF2B5EF4-FFF2-40B4-BE49-F238E27FC236}">
                  <a16:creationId xmlns:a16="http://schemas.microsoft.com/office/drawing/2014/main" id="{9B9F02AA-3EFD-CBCB-0F98-D23088A61903}"/>
                </a:ext>
              </a:extLst>
            </p:cNvPr>
            <p:cNvGrpSpPr/>
            <p:nvPr/>
          </p:nvGrpSpPr>
          <p:grpSpPr>
            <a:xfrm>
              <a:off x="1544755" y="4333660"/>
              <a:ext cx="944583" cy="988860"/>
              <a:chOff x="0" y="-38100"/>
              <a:chExt cx="812800" cy="850900"/>
            </a:xfrm>
          </p:grpSpPr>
          <p:sp>
            <p:nvSpPr>
              <p:cNvPr id="18" name="Google Shape;262;p21">
                <a:extLst>
                  <a:ext uri="{FF2B5EF4-FFF2-40B4-BE49-F238E27FC236}">
                    <a16:creationId xmlns:a16="http://schemas.microsoft.com/office/drawing/2014/main" id="{8DB684B5-8BD3-0490-4FBF-D2585213779B}"/>
                  </a:ext>
                </a:extLst>
              </p:cNvPr>
              <p:cNvSpPr/>
              <p:nvPr/>
            </p:nvSpPr>
            <p:spPr>
              <a:xfrm>
                <a:off x="0" y="0"/>
                <a:ext cx="812800" cy="812800"/>
              </a:xfrm>
              <a:custGeom>
                <a:avLst/>
                <a:gdLst/>
                <a:ahLst/>
                <a:cxnLst/>
                <a:rect l="l" t="t" r="r" b="b"/>
                <a:pathLst>
                  <a:path w="812800" h="812800" extrusionOk="0">
                    <a:moveTo>
                      <a:pt x="131138" y="0"/>
                    </a:moveTo>
                    <a:lnTo>
                      <a:pt x="681662" y="0"/>
                    </a:lnTo>
                    <a:cubicBezTo>
                      <a:pt x="716442" y="0"/>
                      <a:pt x="749797" y="13816"/>
                      <a:pt x="774391" y="38409"/>
                    </a:cubicBezTo>
                    <a:cubicBezTo>
                      <a:pt x="798984" y="63003"/>
                      <a:pt x="812800" y="96358"/>
                      <a:pt x="812800" y="131138"/>
                    </a:cubicBezTo>
                    <a:lnTo>
                      <a:pt x="812800" y="681662"/>
                    </a:lnTo>
                    <a:cubicBezTo>
                      <a:pt x="812800" y="716442"/>
                      <a:pt x="798984" y="749797"/>
                      <a:pt x="774391" y="774391"/>
                    </a:cubicBezTo>
                    <a:cubicBezTo>
                      <a:pt x="749797" y="798984"/>
                      <a:pt x="716442" y="812800"/>
                      <a:pt x="681662" y="812800"/>
                    </a:cubicBezTo>
                    <a:lnTo>
                      <a:pt x="131138" y="812800"/>
                    </a:lnTo>
                    <a:cubicBezTo>
                      <a:pt x="96358" y="812800"/>
                      <a:pt x="63003" y="798984"/>
                      <a:pt x="38409" y="774391"/>
                    </a:cubicBezTo>
                    <a:cubicBezTo>
                      <a:pt x="13816" y="749797"/>
                      <a:pt x="0" y="716442"/>
                      <a:pt x="0" y="681662"/>
                    </a:cubicBezTo>
                    <a:lnTo>
                      <a:pt x="0" y="131138"/>
                    </a:lnTo>
                    <a:cubicBezTo>
                      <a:pt x="0" y="96358"/>
                      <a:pt x="13816" y="63003"/>
                      <a:pt x="38409" y="38409"/>
                    </a:cubicBezTo>
                    <a:cubicBezTo>
                      <a:pt x="63003" y="13816"/>
                      <a:pt x="96358" y="0"/>
                      <a:pt x="131138" y="0"/>
                    </a:cubicBezTo>
                    <a:close/>
                  </a:path>
                </a:pathLst>
              </a:custGeom>
              <a:solidFill>
                <a:srgbClr val="B1C9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3;p21">
                <a:extLst>
                  <a:ext uri="{FF2B5EF4-FFF2-40B4-BE49-F238E27FC236}">
                    <a16:creationId xmlns:a16="http://schemas.microsoft.com/office/drawing/2014/main" id="{7AA8FF59-0C72-A019-04B2-EBF7E4FDFB90}"/>
                  </a:ext>
                </a:extLst>
              </p:cNvPr>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 name="Google Shape;270;p21">
              <a:extLst>
                <a:ext uri="{FF2B5EF4-FFF2-40B4-BE49-F238E27FC236}">
                  <a16:creationId xmlns:a16="http://schemas.microsoft.com/office/drawing/2014/main" id="{55F6857C-2D43-C32F-51F8-6FDCCBE69049}"/>
                </a:ext>
              </a:extLst>
            </p:cNvPr>
            <p:cNvSpPr/>
            <p:nvPr/>
          </p:nvSpPr>
          <p:spPr>
            <a:xfrm>
              <a:off x="1710602" y="4599191"/>
              <a:ext cx="612889" cy="462453"/>
            </a:xfrm>
            <a:custGeom>
              <a:avLst/>
              <a:gdLst/>
              <a:ahLst/>
              <a:cxnLst/>
              <a:rect l="l" t="t" r="r" b="b"/>
              <a:pathLst>
                <a:path w="612888" h="462452" extrusionOk="0">
                  <a:moveTo>
                    <a:pt x="0" y="0"/>
                  </a:moveTo>
                  <a:lnTo>
                    <a:pt x="612888" y="0"/>
                  </a:lnTo>
                  <a:lnTo>
                    <a:pt x="612888" y="462451"/>
                  </a:lnTo>
                  <a:lnTo>
                    <a:pt x="0" y="462451"/>
                  </a:lnTo>
                  <a:lnTo>
                    <a:pt x="0" y="0"/>
                  </a:lnTo>
                  <a:close/>
                </a:path>
              </a:pathLst>
            </a:custGeom>
            <a:blipFill rotWithShape="1">
              <a:blip r:embed="rId6">
                <a:alphaModFix/>
              </a:blip>
              <a:stretch>
                <a:fillRect/>
              </a:stretch>
            </a:blipFill>
            <a:ln>
              <a:noFill/>
            </a:ln>
          </p:spPr>
          <p:txBody>
            <a:bodyPr/>
            <a:lstStyle/>
            <a:p>
              <a:endParaRPr lang="en-US"/>
            </a:p>
          </p:txBody>
        </p:sp>
      </p:grpSp>
    </p:spTree>
    <p:extLst>
      <p:ext uri="{BB962C8B-B14F-4D97-AF65-F5344CB8AC3E}">
        <p14:creationId xmlns:p14="http://schemas.microsoft.com/office/powerpoint/2010/main" val="15212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직각 삼각형 7">
            <a:extLst>
              <a:ext uri="{FF2B5EF4-FFF2-40B4-BE49-F238E27FC236}">
                <a16:creationId xmlns:a16="http://schemas.microsoft.com/office/drawing/2014/main" id="{8CDBD9D9-4F12-76C0-BAD6-20F8FB6B85A2}"/>
              </a:ext>
            </a:extLst>
          </p:cNvPr>
          <p:cNvSpPr/>
          <p:nvPr/>
        </p:nvSpPr>
        <p:spPr>
          <a:xfrm>
            <a:off x="1590675" y="4198810"/>
            <a:ext cx="10601325" cy="265919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13B3A67E-4B40-350B-AA01-ED351B6812CD}"/>
              </a:ext>
            </a:extLst>
          </p:cNvPr>
          <p:cNvSpPr txBox="1"/>
          <p:nvPr/>
        </p:nvSpPr>
        <p:spPr>
          <a:xfrm>
            <a:off x="4038600" y="1573090"/>
            <a:ext cx="6696075" cy="2215991"/>
          </a:xfrm>
          <a:prstGeom prst="rect">
            <a:avLst/>
          </a:prstGeom>
          <a:noFill/>
        </p:spPr>
        <p:txBody>
          <a:bodyPr vert="horz" wrap="square" lIns="0" tIns="0" rIns="0" bIns="0" rtlCol="0" anchor="t">
            <a:spAutoFit/>
          </a:bodyPr>
          <a:lstStyle>
            <a:lvl1pPr>
              <a:lnSpc>
                <a:spcPct val="90000"/>
              </a:lnSpc>
              <a:spcBef>
                <a:spcPct val="0"/>
              </a:spcBef>
              <a:buNone/>
              <a:defRPr lang="ko-KR" altLang="en-US" sz="9600" b="0">
                <a:solidFill>
                  <a:srgbClr val="4284DB"/>
                </a:solidFill>
                <a:latin typeface="+mj-lt"/>
                <a:cs typeface="Poppins" panose="02000000000000000000" pitchFamily="2" charset="0"/>
              </a:defRPr>
            </a:lvl1pPr>
          </a:lstStyle>
          <a:p>
            <a:pPr algn="r"/>
            <a:r>
              <a:rPr lang="en-US" altLang="ko-KR" sz="8000" dirty="0">
                <a:cs typeface="Calibri" panose="020F0502020204030204" pitchFamily="34" charset="0"/>
              </a:rPr>
              <a:t>Thank</a:t>
            </a:r>
            <a:br>
              <a:rPr lang="en-US" altLang="ko-KR" sz="8000" dirty="0">
                <a:cs typeface="Calibri" panose="020F0502020204030204" pitchFamily="34" charset="0"/>
              </a:rPr>
            </a:br>
            <a:r>
              <a:rPr lang="en-US" altLang="ko-KR" sz="8000" dirty="0">
                <a:solidFill>
                  <a:schemeClr val="accent2"/>
                </a:solidFill>
                <a:cs typeface="Calibri" panose="020F0502020204030204" pitchFamily="34" charset="0"/>
              </a:rPr>
              <a:t>You</a:t>
            </a:r>
          </a:p>
        </p:txBody>
      </p:sp>
      <p:pic>
        <p:nvPicPr>
          <p:cNvPr id="11" name="그림 개체 틀 10" descr="사람, 노트북, 실내이(가) 표시된 사진&#10;&#10;자동 생성된 설명">
            <a:extLst>
              <a:ext uri="{FF2B5EF4-FFF2-40B4-BE49-F238E27FC236}">
                <a16:creationId xmlns:a16="http://schemas.microsoft.com/office/drawing/2014/main" id="{7E5EFC38-1835-D627-BB8F-576E34BBCDDF}"/>
              </a:ext>
            </a:extLst>
          </p:cNvPr>
          <p:cNvPicPr>
            <a:picLocks noGrp="1" noChangeAspect="1"/>
          </p:cNvPicPr>
          <p:nvPr>
            <p:ph type="pic" sz="quarter" idx="13"/>
          </p:nvPr>
        </p:nvPicPr>
        <p:blipFill>
          <a:blip r:embed="rId3"/>
          <a:srcRect t="21667" b="21667"/>
          <a:stretch>
            <a:fillRect/>
          </a:stretch>
        </p:blipFill>
        <p:spPr/>
      </p:pic>
      <p:sp>
        <p:nvSpPr>
          <p:cNvPr id="7" name="이등변 삼각형 6">
            <a:extLst>
              <a:ext uri="{FF2B5EF4-FFF2-40B4-BE49-F238E27FC236}">
                <a16:creationId xmlns:a16="http://schemas.microsoft.com/office/drawing/2014/main" id="{34A34B4D-7BC8-54F1-96F1-CC000854CAA1}"/>
              </a:ext>
            </a:extLst>
          </p:cNvPr>
          <p:cNvSpPr/>
          <p:nvPr/>
        </p:nvSpPr>
        <p:spPr>
          <a:xfrm flipV="1">
            <a:off x="10491597" y="1183882"/>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74303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5" name="TextBox 254">
            <a:extLst>
              <a:ext uri="{FF2B5EF4-FFF2-40B4-BE49-F238E27FC236}">
                <a16:creationId xmlns:a16="http://schemas.microsoft.com/office/drawing/2014/main" id="{F98E8364-26EF-B4CB-B49D-E90F5BC77325}"/>
              </a:ext>
            </a:extLst>
          </p:cNvPr>
          <p:cNvSpPr txBox="1"/>
          <p:nvPr/>
        </p:nvSpPr>
        <p:spPr>
          <a:xfrm>
            <a:off x="6341225" y="2209685"/>
            <a:ext cx="3496444" cy="3394968"/>
          </a:xfrm>
          <a:prstGeom prst="rect">
            <a:avLst/>
          </a:prstGeom>
          <a:noFill/>
        </p:spPr>
        <p:txBody>
          <a:bodyPr wrap="square" lIns="0" tIns="0" rIns="0" bIns="0" rtlCol="0">
            <a:spAutoFit/>
          </a:bodyPr>
          <a:lstStyle/>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Problem Statement</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Variables for prediction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Data exploration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Machine learning models</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Model evaluation</a:t>
            </a:r>
          </a:p>
          <a:p>
            <a:pPr marL="342900" indent="-342900">
              <a:lnSpc>
                <a:spcPct val="150000"/>
              </a:lnSpc>
              <a:spcAft>
                <a:spcPts val="200"/>
              </a:spcAft>
              <a:buFont typeface="Wingdings" panose="05000000000000000000" pitchFamily="2" charset="2"/>
              <a:buChar char="q"/>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Recommendations</a:t>
            </a:r>
          </a:p>
        </p:txBody>
      </p:sp>
      <p:sp>
        <p:nvSpPr>
          <p:cNvPr id="245" name="제목 3">
            <a:extLst>
              <a:ext uri="{FF2B5EF4-FFF2-40B4-BE49-F238E27FC236}">
                <a16:creationId xmlns:a16="http://schemas.microsoft.com/office/drawing/2014/main" id="{FE8FF0E2-E04C-F517-1C45-DB9403815C14}"/>
              </a:ext>
            </a:extLst>
          </p:cNvPr>
          <p:cNvSpPr txBox="1">
            <a:spLocks/>
          </p:cNvSpPr>
          <p:nvPr/>
        </p:nvSpPr>
        <p:spPr>
          <a:xfrm flipH="1">
            <a:off x="1896477" y="2244793"/>
            <a:ext cx="3825762" cy="738664"/>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4800" b="0" dirty="0">
                <a:cs typeface="Calibri" panose="020F0502020204030204" pitchFamily="34" charset="0"/>
              </a:rPr>
              <a:t>CONTENTS</a:t>
            </a:r>
          </a:p>
        </p:txBody>
      </p:sp>
      <p:sp>
        <p:nvSpPr>
          <p:cNvPr id="10" name="직각 삼각형 9">
            <a:extLst>
              <a:ext uri="{FF2B5EF4-FFF2-40B4-BE49-F238E27FC236}">
                <a16:creationId xmlns:a16="http://schemas.microsoft.com/office/drawing/2014/main" id="{579327FC-C977-F00E-9BA6-947CA403712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각 삼각형 10">
            <a:extLst>
              <a:ext uri="{FF2B5EF4-FFF2-40B4-BE49-F238E27FC236}">
                <a16:creationId xmlns:a16="http://schemas.microsoft.com/office/drawing/2014/main" id="{7DFEE90B-0C54-F6D5-2A56-4CCE821FD806}"/>
              </a:ext>
            </a:extLst>
          </p:cNvPr>
          <p:cNvSpPr/>
          <p:nvPr/>
        </p:nvSpPr>
        <p:spPr>
          <a:xfrm flipH="1" flipV="1">
            <a:off x="6124575" y="0"/>
            <a:ext cx="6067425" cy="139065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5BFFC375-D42E-7F9C-4878-B89F5BBD8919}"/>
              </a:ext>
            </a:extLst>
          </p:cNvPr>
          <p:cNvSpPr/>
          <p:nvPr/>
        </p:nvSpPr>
        <p:spPr>
          <a:xfrm flipV="1">
            <a:off x="3566280" y="2051096"/>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Google Shape;725;p34">
            <a:extLst>
              <a:ext uri="{FF2B5EF4-FFF2-40B4-BE49-F238E27FC236}">
                <a16:creationId xmlns:a16="http://schemas.microsoft.com/office/drawing/2014/main" id="{E8D6205D-4E7A-A137-A1F3-5CD54E6034CF}"/>
              </a:ext>
            </a:extLst>
          </p:cNvPr>
          <p:cNvSpPr/>
          <p:nvPr/>
        </p:nvSpPr>
        <p:spPr>
          <a:xfrm>
            <a:off x="402242" y="2983458"/>
            <a:ext cx="2863472" cy="3551522"/>
          </a:xfrm>
          <a:custGeom>
            <a:avLst/>
            <a:gdLst/>
            <a:ahLst/>
            <a:cxnLst/>
            <a:rect l="l" t="t" r="r" b="b"/>
            <a:pathLst>
              <a:path w="961667" h="1167426" extrusionOk="0">
                <a:moveTo>
                  <a:pt x="0" y="0"/>
                </a:moveTo>
                <a:lnTo>
                  <a:pt x="961667" y="0"/>
                </a:lnTo>
                <a:lnTo>
                  <a:pt x="961667" y="1167426"/>
                </a:lnTo>
                <a:lnTo>
                  <a:pt x="0" y="1167426"/>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197100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22;p34">
            <a:extLst>
              <a:ext uri="{FF2B5EF4-FFF2-40B4-BE49-F238E27FC236}">
                <a16:creationId xmlns:a16="http://schemas.microsoft.com/office/drawing/2014/main" id="{59B7366D-C742-04FE-35BE-E7ECBDDE3747}"/>
              </a:ext>
            </a:extLst>
          </p:cNvPr>
          <p:cNvSpPr/>
          <p:nvPr/>
        </p:nvSpPr>
        <p:spPr>
          <a:xfrm>
            <a:off x="8424558" y="3429000"/>
            <a:ext cx="3711338" cy="3423661"/>
          </a:xfrm>
          <a:custGeom>
            <a:avLst/>
            <a:gdLst/>
            <a:ahLst/>
            <a:cxnLst/>
            <a:rect l="l" t="t" r="r" b="b"/>
            <a:pathLst>
              <a:path w="1950855" h="1502158" extrusionOk="0">
                <a:moveTo>
                  <a:pt x="0" y="0"/>
                </a:moveTo>
                <a:lnTo>
                  <a:pt x="1950856" y="0"/>
                </a:lnTo>
                <a:lnTo>
                  <a:pt x="1950856" y="1502158"/>
                </a:lnTo>
                <a:lnTo>
                  <a:pt x="0" y="1502158"/>
                </a:lnTo>
                <a:lnTo>
                  <a:pt x="0" y="0"/>
                </a:lnTo>
                <a:close/>
              </a:path>
            </a:pathLst>
          </a:custGeom>
          <a:blipFill rotWithShape="1">
            <a:blip r:embed="rId3">
              <a:alphaModFix/>
            </a:blip>
            <a:stretch>
              <a:fillRect/>
            </a:stretch>
          </a:blipFill>
          <a:ln>
            <a:noFill/>
          </a:ln>
        </p:spPr>
        <p:txBody>
          <a:bodyPr/>
          <a:lstStyle/>
          <a:p>
            <a:endParaRPr lang="en-US"/>
          </a:p>
        </p:txBody>
      </p:sp>
      <p:sp>
        <p:nvSpPr>
          <p:cNvPr id="3" name="제목 2"/>
          <p:cNvSpPr>
            <a:spLocks noGrp="1"/>
          </p:cNvSpPr>
          <p:nvPr>
            <p:ph type="title"/>
          </p:nvPr>
        </p:nvSpPr>
        <p:spPr>
          <a:xfrm>
            <a:off x="600074" y="353682"/>
            <a:ext cx="10896601" cy="1197634"/>
          </a:xfrm>
        </p:spPr>
        <p:txBody>
          <a:bodyPr/>
          <a:lstStyle/>
          <a:p>
            <a:r>
              <a:rPr lang="en-US" altLang="ko-KR" dirty="0"/>
              <a:t>Problem Statement</a:t>
            </a:r>
            <a:endParaRPr lang="ko-KR" altLang="en-US" dirty="0"/>
          </a:p>
        </p:txBody>
      </p:sp>
      <p:sp>
        <p:nvSpPr>
          <p:cNvPr id="6" name="직각 삼각형 5">
            <a:extLst>
              <a:ext uri="{FF2B5EF4-FFF2-40B4-BE49-F238E27FC236}">
                <a16:creationId xmlns:a16="http://schemas.microsoft.com/office/drawing/2014/main" id="{ADD45BAA-AA43-F2A1-60DA-8C4F5DC617E7}"/>
              </a:ext>
            </a:extLst>
          </p:cNvPr>
          <p:cNvSpPr/>
          <p:nvPr/>
        </p:nvSpPr>
        <p:spPr>
          <a:xfrm flipV="1">
            <a:off x="1" y="0"/>
            <a:ext cx="2505074"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4">
            <a:extLst>
              <a:ext uri="{FF2B5EF4-FFF2-40B4-BE49-F238E27FC236}">
                <a16:creationId xmlns:a16="http://schemas.microsoft.com/office/drawing/2014/main" id="{BD4BCA2B-A579-5D3E-BE6E-493793CD6905}"/>
              </a:ext>
            </a:extLst>
          </p:cNvPr>
          <p:cNvSpPr>
            <a:spLocks noChangeArrowheads="1"/>
          </p:cNvSpPr>
          <p:nvPr/>
        </p:nvSpPr>
        <p:spPr bwMode="auto">
          <a:xfrm>
            <a:off x="1846052" y="1212504"/>
            <a:ext cx="9043866" cy="5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Balancing Affordability and Sustainability</a:t>
            </a:r>
            <a:r>
              <a:rPr lang="en-US" altLang="en-US" dirty="0">
                <a:solidFill>
                  <a:schemeClr val="accent6"/>
                </a:solidFill>
                <a:latin typeface="+mn-lt"/>
                <a:ea typeface="맑은 고딕" panose="020B0503020000020004" pitchFamily="50" charset="-127"/>
                <a:cs typeface="Arial" panose="02000000000000000000" pitchFamily="2" charset="0"/>
              </a:rPr>
              <a:t>: Insurance companies must set premium rates that are both affordable for policyholders and sustainable for the company.</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Complex Factors at Play</a:t>
            </a:r>
            <a:r>
              <a:rPr lang="en-US" altLang="en-US" dirty="0">
                <a:solidFill>
                  <a:schemeClr val="accent6"/>
                </a:solidFill>
                <a:latin typeface="+mn-lt"/>
                <a:ea typeface="맑은 고딕" panose="020B0503020000020004" pitchFamily="50" charset="-127"/>
                <a:cs typeface="Arial" panose="02000000000000000000" pitchFamily="2" charset="0"/>
              </a:rPr>
              <a:t>: Premium prediction involves considering a multitude of factors.</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Maintaining Competitiveness and Profitability</a:t>
            </a:r>
            <a:r>
              <a:rPr lang="en-US" altLang="en-US" dirty="0">
                <a:solidFill>
                  <a:schemeClr val="accent6"/>
                </a:solidFill>
                <a:latin typeface="+mn-lt"/>
                <a:ea typeface="맑은 고딕" panose="020B0503020000020004" pitchFamily="50" charset="-127"/>
                <a:cs typeface="Arial" panose="02000000000000000000" pitchFamily="2" charset="0"/>
              </a:rPr>
              <a:t>: Insurers must account for variables like healthcare costs and inflation to stay competitive and profitable.</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Developing Predictive Models:</a:t>
            </a:r>
            <a:r>
              <a:rPr lang="en-US" altLang="en-US" dirty="0">
                <a:solidFill>
                  <a:schemeClr val="accent6"/>
                </a:solidFill>
                <a:latin typeface="+mn-lt"/>
                <a:ea typeface="맑은 고딕" panose="020B0503020000020004" pitchFamily="50" charset="-127"/>
                <a:cs typeface="Arial" panose="02000000000000000000" pitchFamily="2" charset="0"/>
              </a:rPr>
              <a:t> The objective is to create robust predictive models using historical data and advanced analytics techniques.</a:t>
            </a:r>
          </a:p>
          <a:p>
            <a:pPr marL="0" marR="0" lvl="0" indent="0" algn="l" defTabSz="914400" rtl="0" eaLnBrk="0" fontAlgn="base" latinLnBrk="0" hangingPunct="0">
              <a:lnSpc>
                <a:spcPct val="100000"/>
              </a:lnSpc>
              <a:spcBef>
                <a:spcPct val="0"/>
              </a:spcBef>
              <a:spcAft>
                <a:spcPct val="0"/>
              </a:spcAft>
              <a:buClrTx/>
              <a:buSzTx/>
              <a:tabLst/>
            </a:pPr>
            <a:endParaRPr lang="en-US" altLang="en-US" dirty="0">
              <a:solidFill>
                <a:schemeClr val="accent6"/>
              </a:solidFill>
              <a:latin typeface="+mn-lt"/>
              <a:ea typeface="맑은 고딕" panose="020B0503020000020004" pitchFamily="50" charset="-127"/>
              <a:cs typeface="Arial" panose="02000000000000000000" pitchFamily="2" charset="0"/>
            </a:endParaRPr>
          </a:p>
          <a:p>
            <a:pPr lvl="0" latinLnBrk="0">
              <a:buFontTx/>
              <a:buChar char="•"/>
            </a:pPr>
            <a:r>
              <a:rPr lang="en-US" altLang="en-US" b="1" dirty="0">
                <a:solidFill>
                  <a:schemeClr val="accent6"/>
                </a:solidFill>
                <a:latin typeface="+mn-lt"/>
                <a:ea typeface="맑은 고딕" panose="020B0503020000020004" pitchFamily="50" charset="-127"/>
                <a:cs typeface="Arial" panose="02000000000000000000" pitchFamily="2" charset="0"/>
              </a:rPr>
              <a:t>Positive Outcomes:</a:t>
            </a:r>
            <a:r>
              <a:rPr lang="en-US" altLang="en-US" dirty="0">
                <a:solidFill>
                  <a:schemeClr val="accent6"/>
                </a:solidFill>
                <a:latin typeface="+mn-lt"/>
                <a:ea typeface="맑은 고딕" panose="020B0503020000020004" pitchFamily="50" charset="-127"/>
                <a:cs typeface="Arial" panose="02000000000000000000" pitchFamily="2" charset="0"/>
              </a:rPr>
              <a:t> Accurate predictions improve risk assessment, pricing accuracy, customer satisfaction, and financial stability for insurers.</a:t>
            </a:r>
          </a:p>
          <a:p>
            <a:pPr lvl="0" latinLnBrk="0"/>
            <a:endParaRPr lang="en-US" altLang="en-US" dirty="0">
              <a:solidFill>
                <a:schemeClr val="accent6"/>
              </a:solidFill>
              <a:latin typeface="+mn-lt"/>
              <a:ea typeface="맑은 고딕" panose="020B0503020000020004" pitchFamily="50" charset="-127"/>
              <a:cs typeface="Arial"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b="1" dirty="0">
                <a:solidFill>
                  <a:schemeClr val="accent6"/>
                </a:solidFill>
                <a:latin typeface="+mn-lt"/>
                <a:ea typeface="맑은 고딕" panose="020B0503020000020004" pitchFamily="50" charset="-127"/>
                <a:cs typeface="Arial" panose="02000000000000000000" pitchFamily="2" charset="0"/>
              </a:rPr>
              <a:t>Fair and sustainable coverage : </a:t>
            </a:r>
            <a:r>
              <a:rPr lang="en-US" altLang="en-US" dirty="0">
                <a:solidFill>
                  <a:schemeClr val="accent6"/>
                </a:solidFill>
                <a:latin typeface="+mn-lt"/>
                <a:ea typeface="맑은 고딕" panose="020B0503020000020004" pitchFamily="50" charset="-127"/>
                <a:cs typeface="Arial" panose="02000000000000000000" pitchFamily="2" charset="0"/>
              </a:rPr>
              <a:t>This benefits both insurers and policy </a:t>
            </a:r>
            <a:r>
              <a:rPr lang="en-US" altLang="en-US" dirty="0" err="1">
                <a:solidFill>
                  <a:schemeClr val="accent6"/>
                </a:solidFill>
                <a:latin typeface="+mn-lt"/>
                <a:ea typeface="맑은 고딕" panose="020B0503020000020004" pitchFamily="50" charset="-127"/>
                <a:cs typeface="Arial" panose="02000000000000000000" pitchFamily="2" charset="0"/>
              </a:rPr>
              <a:t>holders,fostering</a:t>
            </a:r>
            <a:r>
              <a:rPr lang="en-US" altLang="en-US" dirty="0">
                <a:solidFill>
                  <a:schemeClr val="accent6"/>
                </a:solidFill>
                <a:latin typeface="+mn-lt"/>
                <a:ea typeface="맑은 고딕" panose="020B0503020000020004" pitchFamily="50" charset="-127"/>
                <a:cs typeface="Arial" panose="02000000000000000000" pitchFamily="2" charset="0"/>
              </a:rPr>
              <a:t> a more efficient and equitable healthcare insurance ecosystem</a:t>
            </a:r>
            <a:r>
              <a:rPr kumimoji="0" lang="en-US" altLang="en-US"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76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60666316-05FC-CF24-1236-23EBC221858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20E5B073-E162-6827-2C91-372FE1E6AFB8}"/>
              </a:ext>
            </a:extLst>
          </p:cNvPr>
          <p:cNvSpPr txBox="1">
            <a:spLocks/>
          </p:cNvSpPr>
          <p:nvPr/>
        </p:nvSpPr>
        <p:spPr>
          <a:xfrm flipH="1">
            <a:off x="1447800" y="622726"/>
            <a:ext cx="9296400" cy="83099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5400" b="0" dirty="0">
                <a:cs typeface="Calibri" panose="020F0502020204030204" pitchFamily="34" charset="0"/>
              </a:rPr>
              <a:t>Variables for prediction</a:t>
            </a:r>
          </a:p>
        </p:txBody>
      </p:sp>
      <p:sp>
        <p:nvSpPr>
          <p:cNvPr id="5" name="직사각형 4">
            <a:extLst>
              <a:ext uri="{FF2B5EF4-FFF2-40B4-BE49-F238E27FC236}">
                <a16:creationId xmlns:a16="http://schemas.microsoft.com/office/drawing/2014/main" id="{B8714F30-7612-6B48-5E08-60F49E15F418}"/>
              </a:ext>
            </a:extLst>
          </p:cNvPr>
          <p:cNvSpPr/>
          <p:nvPr/>
        </p:nvSpPr>
        <p:spPr>
          <a:xfrm>
            <a:off x="723899" y="1990725"/>
            <a:ext cx="5175021" cy="413385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DF881C8F-F006-4950-B396-105543536F96}"/>
              </a:ext>
            </a:extLst>
          </p:cNvPr>
          <p:cNvSpPr/>
          <p:nvPr/>
        </p:nvSpPr>
        <p:spPr>
          <a:xfrm>
            <a:off x="6293080" y="1990725"/>
            <a:ext cx="5175021" cy="413385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4" name="직각 삼각형 473">
            <a:extLst>
              <a:ext uri="{FF2B5EF4-FFF2-40B4-BE49-F238E27FC236}">
                <a16:creationId xmlns:a16="http://schemas.microsoft.com/office/drawing/2014/main" id="{1517F15D-9575-893C-AB67-483D66DB7CA6}"/>
              </a:ext>
            </a:extLst>
          </p:cNvPr>
          <p:cNvSpPr/>
          <p:nvPr/>
        </p:nvSpPr>
        <p:spPr>
          <a:xfrm flipH="1">
            <a:off x="1638293" y="3733800"/>
            <a:ext cx="4260627" cy="2390774"/>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73" name="그림 개체 틀 472" descr="텍스트, 노트북, 사람, 실내이(가) 표시된 사진&#10;&#10;자동 생성된 설명">
            <a:extLst>
              <a:ext uri="{FF2B5EF4-FFF2-40B4-BE49-F238E27FC236}">
                <a16:creationId xmlns:a16="http://schemas.microsoft.com/office/drawing/2014/main" id="{CCF34399-7013-B405-B571-CB6ADE00947F}"/>
              </a:ext>
            </a:extLst>
          </p:cNvPr>
          <p:cNvPicPr>
            <a:picLocks noGrp="1" noChangeAspect="1"/>
          </p:cNvPicPr>
          <p:nvPr>
            <p:ph type="pic" sz="quarter" idx="15"/>
          </p:nvPr>
        </p:nvPicPr>
        <p:blipFill>
          <a:blip r:embed="rId3"/>
          <a:srcRect l="9361" r="9361"/>
          <a:stretch>
            <a:fillRect/>
          </a:stretch>
        </p:blipFill>
        <p:spPr/>
      </p:pic>
      <p:sp>
        <p:nvSpPr>
          <p:cNvPr id="475" name="직각 삼각형 474">
            <a:extLst>
              <a:ext uri="{FF2B5EF4-FFF2-40B4-BE49-F238E27FC236}">
                <a16:creationId xmlns:a16="http://schemas.microsoft.com/office/drawing/2014/main" id="{AAF31BF6-8908-E053-7E7B-5BF14790A7B8}"/>
              </a:ext>
            </a:extLst>
          </p:cNvPr>
          <p:cNvSpPr/>
          <p:nvPr/>
        </p:nvSpPr>
        <p:spPr>
          <a:xfrm flipH="1">
            <a:off x="7207473" y="3733800"/>
            <a:ext cx="4260627" cy="239077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그림 개체 틀 32" descr="테이블, 레스토랑, 식탁, 회의실이(가) 표시된 사진&#10;&#10;자동 생성된 설명">
            <a:extLst>
              <a:ext uri="{FF2B5EF4-FFF2-40B4-BE49-F238E27FC236}">
                <a16:creationId xmlns:a16="http://schemas.microsoft.com/office/drawing/2014/main" id="{75DBFBD1-BF52-3E37-B227-8B8EF6F2CF68}"/>
              </a:ext>
            </a:extLst>
          </p:cNvPr>
          <p:cNvPicPr>
            <a:picLocks noGrp="1" noChangeAspect="1"/>
          </p:cNvPicPr>
          <p:nvPr>
            <p:ph type="pic" sz="quarter" idx="14"/>
          </p:nvPr>
        </p:nvPicPr>
        <p:blipFill>
          <a:blip r:embed="rId4"/>
          <a:srcRect l="13051" r="13051"/>
          <a:stretch>
            <a:fillRect/>
          </a:stretch>
        </p:blipFill>
        <p:spPr/>
      </p:pic>
      <p:sp>
        <p:nvSpPr>
          <p:cNvPr id="481" name="TextBox 480">
            <a:extLst>
              <a:ext uri="{FF2B5EF4-FFF2-40B4-BE49-F238E27FC236}">
                <a16:creationId xmlns:a16="http://schemas.microsoft.com/office/drawing/2014/main" id="{1FAD47F2-B7B4-A4B8-F945-885543195E31}"/>
              </a:ext>
            </a:extLst>
          </p:cNvPr>
          <p:cNvSpPr txBox="1"/>
          <p:nvPr/>
        </p:nvSpPr>
        <p:spPr>
          <a:xfrm>
            <a:off x="752466" y="2130808"/>
            <a:ext cx="3219461" cy="561692"/>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pPr>
              <a:lnSpc>
                <a:spcPct val="100000"/>
              </a:lnSpc>
            </a:pPr>
            <a:r>
              <a:rPr lang="en-US" altLang="ko-Kore-KR" sz="2000" dirty="0">
                <a:solidFill>
                  <a:schemeClr val="accent2"/>
                </a:solidFill>
                <a:latin typeface="+mj-lt"/>
                <a:cs typeface="Calibri" panose="020F0502020204030204" pitchFamily="34" charset="0"/>
              </a:rPr>
              <a:t>Independent Variables</a:t>
            </a:r>
          </a:p>
          <a:p>
            <a:pPr>
              <a:lnSpc>
                <a:spcPct val="100000"/>
              </a:lnSpc>
            </a:pPr>
            <a:endParaRPr lang="en-US" altLang="ko-Kore-KR" sz="1050" dirty="0">
              <a:solidFill>
                <a:schemeClr val="accent2"/>
              </a:solidFill>
            </a:endParaRPr>
          </a:p>
        </p:txBody>
      </p:sp>
      <p:sp>
        <p:nvSpPr>
          <p:cNvPr id="482" name="TextBox 481">
            <a:extLst>
              <a:ext uri="{FF2B5EF4-FFF2-40B4-BE49-F238E27FC236}">
                <a16:creationId xmlns:a16="http://schemas.microsoft.com/office/drawing/2014/main" id="{B94E1F8E-E5CE-AC2A-BC4F-6EAD5EC7F9AE}"/>
              </a:ext>
            </a:extLst>
          </p:cNvPr>
          <p:cNvSpPr txBox="1"/>
          <p:nvPr/>
        </p:nvSpPr>
        <p:spPr>
          <a:xfrm>
            <a:off x="6622820" y="2324100"/>
            <a:ext cx="3636355" cy="309637"/>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1050" dirty="0">
                <a:solidFill>
                  <a:schemeClr val="tx2"/>
                </a:solidFill>
              </a:rPr>
              <a:t> </a:t>
            </a:r>
          </a:p>
        </p:txBody>
      </p:sp>
      <p:sp>
        <p:nvSpPr>
          <p:cNvPr id="483" name="TextBox 482">
            <a:extLst>
              <a:ext uri="{FF2B5EF4-FFF2-40B4-BE49-F238E27FC236}">
                <a16:creationId xmlns:a16="http://schemas.microsoft.com/office/drawing/2014/main" id="{2F81F4BF-7699-C5C3-16BF-F7A9A94CEEBE}"/>
              </a:ext>
            </a:extLst>
          </p:cNvPr>
          <p:cNvSpPr txBox="1"/>
          <p:nvPr/>
        </p:nvSpPr>
        <p:spPr>
          <a:xfrm>
            <a:off x="6545183" y="2253823"/>
            <a:ext cx="3074380" cy="400110"/>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pPr>
              <a:lnSpc>
                <a:spcPct val="100000"/>
              </a:lnSpc>
            </a:pPr>
            <a:r>
              <a:rPr lang="en-US" altLang="ko-Kore-KR" sz="2000" dirty="0">
                <a:solidFill>
                  <a:schemeClr val="accent1"/>
                </a:solidFill>
                <a:latin typeface="+mj-lt"/>
                <a:cs typeface="Calibri" panose="020F0502020204030204" pitchFamily="34" charset="0"/>
              </a:rPr>
              <a:t>Dependent variable</a:t>
            </a:r>
            <a:endParaRPr lang="en-US" altLang="ko-Kore-KR" sz="1050" dirty="0">
              <a:solidFill>
                <a:schemeClr val="accent1"/>
              </a:solidFill>
            </a:endParaRPr>
          </a:p>
        </p:txBody>
      </p:sp>
      <p:sp>
        <p:nvSpPr>
          <p:cNvPr id="7" name="TextBox 6">
            <a:extLst>
              <a:ext uri="{FF2B5EF4-FFF2-40B4-BE49-F238E27FC236}">
                <a16:creationId xmlns:a16="http://schemas.microsoft.com/office/drawing/2014/main" id="{9838A151-0E0C-E739-3F6B-F58679A27545}"/>
              </a:ext>
            </a:extLst>
          </p:cNvPr>
          <p:cNvSpPr txBox="1"/>
          <p:nvPr/>
        </p:nvSpPr>
        <p:spPr>
          <a:xfrm>
            <a:off x="888048" y="2620863"/>
            <a:ext cx="2870662" cy="2585323"/>
          </a:xfrm>
          <a:prstGeom prst="rect">
            <a:avLst/>
          </a:prstGeom>
          <a:noFill/>
        </p:spPr>
        <p:txBody>
          <a:bodyPr wrap="square" rtlCol="0">
            <a:spAutoFit/>
          </a:bodyPr>
          <a:lstStyle/>
          <a:p>
            <a:r>
              <a:rPr lang="en-US" dirty="0">
                <a:solidFill>
                  <a:schemeClr val="bg2">
                    <a:lumMod val="25000"/>
                  </a:schemeClr>
                </a:solidFill>
              </a:rPr>
              <a:t>Age</a:t>
            </a:r>
          </a:p>
          <a:p>
            <a:r>
              <a:rPr lang="en-US" dirty="0">
                <a:solidFill>
                  <a:schemeClr val="bg2">
                    <a:lumMod val="25000"/>
                  </a:schemeClr>
                </a:solidFill>
              </a:rPr>
              <a:t>Height</a:t>
            </a:r>
          </a:p>
          <a:p>
            <a:r>
              <a:rPr lang="en-US" dirty="0">
                <a:solidFill>
                  <a:schemeClr val="bg2">
                    <a:lumMod val="25000"/>
                  </a:schemeClr>
                </a:solidFill>
              </a:rPr>
              <a:t>Weight</a:t>
            </a:r>
          </a:p>
          <a:p>
            <a:r>
              <a:rPr lang="en-US" dirty="0">
                <a:solidFill>
                  <a:schemeClr val="bg2">
                    <a:lumMod val="25000"/>
                  </a:schemeClr>
                </a:solidFill>
              </a:rPr>
              <a:t>Diabetes</a:t>
            </a:r>
          </a:p>
          <a:p>
            <a:r>
              <a:rPr lang="en-US" dirty="0">
                <a:solidFill>
                  <a:schemeClr val="bg2">
                    <a:lumMod val="25000"/>
                  </a:schemeClr>
                </a:solidFill>
              </a:rPr>
              <a:t>Blood Pressure</a:t>
            </a:r>
          </a:p>
          <a:p>
            <a:r>
              <a:rPr lang="en-US" dirty="0">
                <a:solidFill>
                  <a:schemeClr val="bg2">
                    <a:lumMod val="25000"/>
                  </a:schemeClr>
                </a:solidFill>
              </a:rPr>
              <a:t>Any chronic disease</a:t>
            </a:r>
          </a:p>
          <a:p>
            <a:r>
              <a:rPr lang="en-US" dirty="0">
                <a:solidFill>
                  <a:schemeClr val="bg2">
                    <a:lumMod val="25000"/>
                  </a:schemeClr>
                </a:solidFill>
              </a:rPr>
              <a:t>Known allergies</a:t>
            </a:r>
          </a:p>
          <a:p>
            <a:r>
              <a:rPr lang="en-US" dirty="0">
                <a:solidFill>
                  <a:schemeClr val="bg2">
                    <a:lumMod val="25000"/>
                  </a:schemeClr>
                </a:solidFill>
              </a:rPr>
              <a:t>History of cancer in family</a:t>
            </a:r>
          </a:p>
          <a:p>
            <a:r>
              <a:rPr lang="en-US" dirty="0">
                <a:solidFill>
                  <a:schemeClr val="bg2">
                    <a:lumMod val="25000"/>
                  </a:schemeClr>
                </a:solidFill>
              </a:rPr>
              <a:t>Number of major surgeries</a:t>
            </a:r>
          </a:p>
        </p:txBody>
      </p:sp>
      <p:sp>
        <p:nvSpPr>
          <p:cNvPr id="8" name="TextBox 7">
            <a:extLst>
              <a:ext uri="{FF2B5EF4-FFF2-40B4-BE49-F238E27FC236}">
                <a16:creationId xmlns:a16="http://schemas.microsoft.com/office/drawing/2014/main" id="{277D6832-C22A-AC8B-E7C7-CF4376DF3766}"/>
              </a:ext>
            </a:extLst>
          </p:cNvPr>
          <p:cNvSpPr txBox="1"/>
          <p:nvPr/>
        </p:nvSpPr>
        <p:spPr>
          <a:xfrm>
            <a:off x="6622819" y="2779752"/>
            <a:ext cx="2988943" cy="369332"/>
          </a:xfrm>
          <a:prstGeom prst="rect">
            <a:avLst/>
          </a:prstGeom>
          <a:noFill/>
        </p:spPr>
        <p:txBody>
          <a:bodyPr wrap="square" rtlCol="0">
            <a:spAutoFit/>
          </a:bodyPr>
          <a:lstStyle/>
          <a:p>
            <a:r>
              <a:rPr lang="en-US" dirty="0">
                <a:solidFill>
                  <a:schemeClr val="bg2">
                    <a:lumMod val="25000"/>
                  </a:schemeClr>
                </a:solidFill>
              </a:rPr>
              <a:t>Premium price</a:t>
            </a:r>
          </a:p>
        </p:txBody>
      </p:sp>
    </p:spTree>
    <p:extLst>
      <p:ext uri="{BB962C8B-B14F-4D97-AF65-F5344CB8AC3E}">
        <p14:creationId xmlns:p14="http://schemas.microsoft.com/office/powerpoint/2010/main" val="2587764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254">
            <a:extLst>
              <a:ext uri="{FF2B5EF4-FFF2-40B4-BE49-F238E27FC236}">
                <a16:creationId xmlns:a16="http://schemas.microsoft.com/office/drawing/2014/main" id="{F98E8364-26EF-B4CB-B49D-E90F5BC77325}"/>
              </a:ext>
            </a:extLst>
          </p:cNvPr>
          <p:cNvSpPr txBox="1"/>
          <p:nvPr/>
        </p:nvSpPr>
        <p:spPr>
          <a:xfrm>
            <a:off x="6373882" y="2960799"/>
            <a:ext cx="5041518" cy="2712730"/>
          </a:xfrm>
          <a:prstGeom prst="rect">
            <a:avLst/>
          </a:prstGeom>
          <a:noFill/>
        </p:spPr>
        <p:txBody>
          <a:bodyPr wrap="square" lIns="0" tIns="0" rIns="0" bIns="0" rtlCol="0">
            <a:spAutoFit/>
          </a:bodyPr>
          <a:lstStyle/>
          <a:p>
            <a:pPr>
              <a:lnSpc>
                <a:spcPct val="150000"/>
              </a:lnSpc>
              <a:spcAft>
                <a:spcPts val="200"/>
              </a:spcAft>
            </a:pPr>
            <a:r>
              <a:rPr lang="en-US" altLang="ko-KR" sz="2400" dirty="0">
                <a:ln>
                  <a:solidFill>
                    <a:schemeClr val="accent1">
                      <a:alpha val="0"/>
                    </a:schemeClr>
                  </a:solidFill>
                </a:ln>
                <a:solidFill>
                  <a:schemeClr val="accent6"/>
                </a:solidFill>
                <a:ea typeface="Noto Sans" panose="020B0502040504020204" pitchFamily="34" charset="0"/>
                <a:cs typeface="Noto Sans" panose="020B0502040504020204" pitchFamily="34" charset="0"/>
              </a:rPr>
              <a:t>We have used tableau to gain a better understanding of the content ,structure and patterns in the dataset. This is done to inform subsequent analysis and decision making.</a:t>
            </a:r>
          </a:p>
        </p:txBody>
      </p:sp>
      <p:sp>
        <p:nvSpPr>
          <p:cNvPr id="245" name="제목 3">
            <a:extLst>
              <a:ext uri="{FF2B5EF4-FFF2-40B4-BE49-F238E27FC236}">
                <a16:creationId xmlns:a16="http://schemas.microsoft.com/office/drawing/2014/main" id="{FE8FF0E2-E04C-F517-1C45-DB9403815C14}"/>
              </a:ext>
            </a:extLst>
          </p:cNvPr>
          <p:cNvSpPr txBox="1">
            <a:spLocks/>
          </p:cNvSpPr>
          <p:nvPr/>
        </p:nvSpPr>
        <p:spPr>
          <a:xfrm flipH="1">
            <a:off x="690879" y="1659936"/>
            <a:ext cx="5041519" cy="1477328"/>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nSpc>
                <a:spcPct val="100000"/>
              </a:lnSpc>
            </a:pPr>
            <a:r>
              <a:rPr lang="en-US" altLang="ko-KR" sz="4800" b="0" dirty="0">
                <a:cs typeface="Calibri" panose="020F0502020204030204" pitchFamily="34" charset="0"/>
              </a:rPr>
              <a:t>DATA EXPLORATION</a:t>
            </a:r>
          </a:p>
        </p:txBody>
      </p:sp>
      <p:sp>
        <p:nvSpPr>
          <p:cNvPr id="10" name="직각 삼각형 9">
            <a:extLst>
              <a:ext uri="{FF2B5EF4-FFF2-40B4-BE49-F238E27FC236}">
                <a16:creationId xmlns:a16="http://schemas.microsoft.com/office/drawing/2014/main" id="{579327FC-C977-F00E-9BA6-947CA4037128}"/>
              </a:ext>
            </a:extLst>
          </p:cNvPr>
          <p:cNvSpPr/>
          <p:nvPr/>
        </p:nvSpPr>
        <p:spPr>
          <a:xfrm>
            <a:off x="0" y="5467350"/>
            <a:ext cx="6067425" cy="1390650"/>
          </a:xfrm>
          <a:prstGeom prst="rtTriangle">
            <a:avLst/>
          </a:prstGeom>
          <a:solidFill>
            <a:srgbClr val="428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각 삼각형 10">
            <a:extLst>
              <a:ext uri="{FF2B5EF4-FFF2-40B4-BE49-F238E27FC236}">
                <a16:creationId xmlns:a16="http://schemas.microsoft.com/office/drawing/2014/main" id="{7DFEE90B-0C54-F6D5-2A56-4CCE821FD806}"/>
              </a:ext>
            </a:extLst>
          </p:cNvPr>
          <p:cNvSpPr/>
          <p:nvPr/>
        </p:nvSpPr>
        <p:spPr>
          <a:xfrm flipH="1" flipV="1">
            <a:off x="6124575" y="0"/>
            <a:ext cx="6067425" cy="1390650"/>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이등변 삼각형 22">
            <a:extLst>
              <a:ext uri="{FF2B5EF4-FFF2-40B4-BE49-F238E27FC236}">
                <a16:creationId xmlns:a16="http://schemas.microsoft.com/office/drawing/2014/main" id="{5BFFC375-D42E-7F9C-4878-B89F5BBD8919}"/>
              </a:ext>
            </a:extLst>
          </p:cNvPr>
          <p:cNvSpPr/>
          <p:nvPr/>
        </p:nvSpPr>
        <p:spPr>
          <a:xfrm flipV="1">
            <a:off x="3090100" y="1450386"/>
            <a:ext cx="243078" cy="2095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Google Shape;713;p34">
            <a:extLst>
              <a:ext uri="{FF2B5EF4-FFF2-40B4-BE49-F238E27FC236}">
                <a16:creationId xmlns:a16="http://schemas.microsoft.com/office/drawing/2014/main" id="{5EDBE5FE-859C-CE7F-A821-DF1C58FD8637}"/>
              </a:ext>
            </a:extLst>
          </p:cNvPr>
          <p:cNvSpPr/>
          <p:nvPr/>
        </p:nvSpPr>
        <p:spPr>
          <a:xfrm>
            <a:off x="0" y="4218416"/>
            <a:ext cx="3992121" cy="2497867"/>
          </a:xfrm>
          <a:custGeom>
            <a:avLst/>
            <a:gdLst/>
            <a:ahLst/>
            <a:cxnLst/>
            <a:rect l="l" t="t" r="r" b="b"/>
            <a:pathLst>
              <a:path w="1610470" h="1223957" extrusionOk="0">
                <a:moveTo>
                  <a:pt x="0" y="0"/>
                </a:moveTo>
                <a:lnTo>
                  <a:pt x="1610469" y="0"/>
                </a:lnTo>
                <a:lnTo>
                  <a:pt x="1610469" y="1223957"/>
                </a:lnTo>
                <a:lnTo>
                  <a:pt x="0" y="1223957"/>
                </a:lnTo>
                <a:lnTo>
                  <a:pt x="0" y="0"/>
                </a:lnTo>
                <a:close/>
              </a:path>
            </a:pathLst>
          </a:custGeom>
          <a:blipFill rotWithShape="1">
            <a:blip r:embed="rId3">
              <a:alphaModFix/>
            </a:blip>
            <a:stretch>
              <a:fillRect/>
            </a:stretch>
          </a:blipFill>
          <a:ln>
            <a:noFill/>
          </a:ln>
        </p:spPr>
        <p:txBody>
          <a:bodyPr/>
          <a:lstStyle/>
          <a:p>
            <a:endParaRPr lang="en-US"/>
          </a:p>
        </p:txBody>
      </p:sp>
    </p:spTree>
    <p:extLst>
      <p:ext uri="{BB962C8B-B14F-4D97-AF65-F5344CB8AC3E}">
        <p14:creationId xmlns:p14="http://schemas.microsoft.com/office/powerpoint/2010/main" val="29055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84868" y="-6230"/>
            <a:ext cx="12361735" cy="6180299"/>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530449" y="199961"/>
            <a:ext cx="4651793" cy="1872307"/>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solidFill>
                  <a:schemeClr val="accent2"/>
                </a:solidFill>
                <a:cs typeface="Calibri" panose="020F0502020204030204" pitchFamily="34" charset="0"/>
              </a:rPr>
              <a:t>Feature</a:t>
            </a:r>
          </a:p>
          <a:p>
            <a:pPr algn="dist">
              <a:lnSpc>
                <a:spcPct val="100000"/>
              </a:lnSpc>
            </a:pPr>
            <a:r>
              <a:rPr lang="en-US" altLang="ko-KR" sz="6000" b="0" dirty="0">
                <a:solidFill>
                  <a:schemeClr val="accent2"/>
                </a:solidFill>
                <a:cs typeface="Calibri" panose="020F0502020204030204" pitchFamily="34" charset="0"/>
              </a:rPr>
              <a:t>correlation</a:t>
            </a:r>
          </a:p>
        </p:txBody>
      </p:sp>
      <p:grpSp>
        <p:nvGrpSpPr>
          <p:cNvPr id="24" name="Group 610">
            <a:extLst>
              <a:ext uri="{FF2B5EF4-FFF2-40B4-BE49-F238E27FC236}">
                <a16:creationId xmlns:a16="http://schemas.microsoft.com/office/drawing/2014/main" id="{6080E55A-4FE0-AB37-EBE4-B83BADB64719}"/>
              </a:ext>
            </a:extLst>
          </p:cNvPr>
          <p:cNvGrpSpPr/>
          <p:nvPr/>
        </p:nvGrpSpPr>
        <p:grpSpPr>
          <a:xfrm>
            <a:off x="10174288" y="1244600"/>
            <a:ext cx="719138" cy="661988"/>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8" name="Picture 4">
            <a:extLst>
              <a:ext uri="{FF2B5EF4-FFF2-40B4-BE49-F238E27FC236}">
                <a16:creationId xmlns:a16="http://schemas.microsoft.com/office/drawing/2014/main" id="{754A2126-BC4B-18C9-2083-DFEA8A9F7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948" y="199961"/>
            <a:ext cx="6026346" cy="4210716"/>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2">
            <a:extLst>
              <a:ext uri="{FF2B5EF4-FFF2-40B4-BE49-F238E27FC236}">
                <a16:creationId xmlns:a16="http://schemas.microsoft.com/office/drawing/2014/main" id="{38BF4A51-A396-267A-35B5-289DBB6DF46C}"/>
              </a:ext>
            </a:extLst>
          </p:cNvPr>
          <p:cNvSpPr/>
          <p:nvPr/>
        </p:nvSpPr>
        <p:spPr>
          <a:xfrm>
            <a:off x="173068" y="2072268"/>
            <a:ext cx="5330586" cy="371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a:extLst>
              <a:ext uri="{FF2B5EF4-FFF2-40B4-BE49-F238E27FC236}">
                <a16:creationId xmlns:a16="http://schemas.microsoft.com/office/drawing/2014/main" id="{53F97150-EB57-906F-C3A1-E434893736DB}"/>
              </a:ext>
            </a:extLst>
          </p:cNvPr>
          <p:cNvSpPr txBox="1"/>
          <p:nvPr/>
        </p:nvSpPr>
        <p:spPr>
          <a:xfrm>
            <a:off x="603848" y="2613804"/>
            <a:ext cx="4839419" cy="1938992"/>
          </a:xfrm>
          <a:prstGeom prst="rect">
            <a:avLst/>
          </a:prstGeom>
          <a:noFill/>
        </p:spPr>
        <p:txBody>
          <a:bodyPr wrap="square" rtlCol="0">
            <a:spAutoFit/>
          </a:bodyPr>
          <a:lstStyle/>
          <a:p>
            <a:pPr marL="285750" indent="-285750">
              <a:buFont typeface="Wingdings" panose="05000000000000000000" pitchFamily="2" charset="2"/>
              <a:buChar char="q"/>
            </a:pPr>
            <a:r>
              <a:rPr lang="en-US" sz="2400" dirty="0">
                <a:ln>
                  <a:solidFill>
                    <a:schemeClr val="accent1">
                      <a:alpha val="0"/>
                    </a:schemeClr>
                  </a:solidFill>
                </a:ln>
                <a:solidFill>
                  <a:schemeClr val="accent6"/>
                </a:solidFill>
                <a:ea typeface="Noto Sans" panose="020B0502040504020204" pitchFamily="34" charset="0"/>
              </a:rPr>
              <a:t>Age has the highest correlation </a:t>
            </a:r>
          </a:p>
          <a:p>
            <a:r>
              <a:rPr lang="en-US" sz="2400" dirty="0">
                <a:ln>
                  <a:solidFill>
                    <a:schemeClr val="accent1">
                      <a:alpha val="0"/>
                    </a:schemeClr>
                  </a:solidFill>
                </a:ln>
                <a:solidFill>
                  <a:schemeClr val="accent6"/>
                </a:solidFill>
                <a:ea typeface="Noto Sans" panose="020B0502040504020204" pitchFamily="34" charset="0"/>
              </a:rPr>
              <a:t>value for determining premium price.</a:t>
            </a:r>
          </a:p>
          <a:p>
            <a:pPr marL="285750" indent="-285750">
              <a:buFont typeface="Wingdings" panose="05000000000000000000" pitchFamily="2" charset="2"/>
              <a:buChar char="q"/>
            </a:pPr>
            <a:r>
              <a:rPr lang="en-US" sz="2400" dirty="0">
                <a:ln>
                  <a:solidFill>
                    <a:schemeClr val="accent1">
                      <a:alpha val="0"/>
                    </a:schemeClr>
                  </a:solidFill>
                </a:ln>
                <a:solidFill>
                  <a:schemeClr val="accent6"/>
                </a:solidFill>
                <a:ea typeface="Noto Sans" panose="020B0502040504020204" pitchFamily="34" charset="0"/>
              </a:rPr>
              <a:t>Having transplants and major </a:t>
            </a:r>
          </a:p>
          <a:p>
            <a:r>
              <a:rPr lang="en-US" sz="2400" dirty="0">
                <a:ln>
                  <a:solidFill>
                    <a:schemeClr val="accent1">
                      <a:alpha val="0"/>
                    </a:schemeClr>
                  </a:solidFill>
                </a:ln>
                <a:solidFill>
                  <a:schemeClr val="accent6"/>
                </a:solidFill>
                <a:ea typeface="Noto Sans" panose="020B0502040504020204" pitchFamily="34" charset="0"/>
              </a:rPr>
              <a:t>surgeries are the next 2 important      features.</a:t>
            </a:r>
          </a:p>
        </p:txBody>
      </p:sp>
    </p:spTree>
    <p:extLst>
      <p:ext uri="{BB962C8B-B14F-4D97-AF65-F5344CB8AC3E}">
        <p14:creationId xmlns:p14="http://schemas.microsoft.com/office/powerpoint/2010/main" val="378485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그림 개체 틀 46">
            <a:extLst>
              <a:ext uri="{FF2B5EF4-FFF2-40B4-BE49-F238E27FC236}">
                <a16:creationId xmlns:a16="http://schemas.microsoft.com/office/drawing/2014/main" id="{91DE428E-F6A2-5A2B-99E2-88739D1DCF2A}"/>
              </a:ext>
            </a:extLst>
          </p:cNvPr>
          <p:cNvPicPr>
            <a:picLocks noGrp="1" noChangeAspect="1"/>
          </p:cNvPicPr>
          <p:nvPr>
            <p:ph type="pic" sz="quarter" idx="13"/>
          </p:nvPr>
        </p:nvPicPr>
        <p:blipFill>
          <a:blip r:embed="rId3">
            <a:duotone>
              <a:schemeClr val="accent2">
                <a:shade val="45000"/>
                <a:satMod val="135000"/>
              </a:schemeClr>
              <a:prstClr val="white"/>
            </a:duotone>
          </a:blip>
          <a:srcRect t="7855" b="7855"/>
          <a:stretch>
            <a:fillRect/>
          </a:stretch>
        </p:blipFill>
        <p:spPr/>
      </p:pic>
      <p:sp>
        <p:nvSpPr>
          <p:cNvPr id="3" name="직사각형 2">
            <a:extLst>
              <a:ext uri="{FF2B5EF4-FFF2-40B4-BE49-F238E27FC236}">
                <a16:creationId xmlns:a16="http://schemas.microsoft.com/office/drawing/2014/main" id="{6D844DCD-C3F1-9AF5-DB2B-006D824F4671}"/>
              </a:ext>
            </a:extLst>
          </p:cNvPr>
          <p:cNvSpPr/>
          <p:nvPr/>
        </p:nvSpPr>
        <p:spPr>
          <a:xfrm>
            <a:off x="0" y="0"/>
            <a:ext cx="12192000" cy="6858000"/>
          </a:xfrm>
          <a:prstGeom prst="rect">
            <a:avLst/>
          </a:prstGeom>
          <a:gradFill>
            <a:gsLst>
              <a:gs pos="0">
                <a:schemeClr val="bg2"/>
              </a:gs>
              <a:gs pos="100000">
                <a:schemeClr val="bg2">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제목 3">
            <a:extLst>
              <a:ext uri="{FF2B5EF4-FFF2-40B4-BE49-F238E27FC236}">
                <a16:creationId xmlns:a16="http://schemas.microsoft.com/office/drawing/2014/main" id="{3E66335E-A4E3-CB4C-8171-6B8CBF90ABBD}"/>
              </a:ext>
            </a:extLst>
          </p:cNvPr>
          <p:cNvSpPr txBox="1">
            <a:spLocks/>
          </p:cNvSpPr>
          <p:nvPr/>
        </p:nvSpPr>
        <p:spPr>
          <a:xfrm flipH="1">
            <a:off x="491706" y="1913583"/>
            <a:ext cx="4651793" cy="2821285"/>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dist">
              <a:lnSpc>
                <a:spcPct val="100000"/>
              </a:lnSpc>
            </a:pPr>
            <a:r>
              <a:rPr lang="en-US" altLang="ko-KR" sz="6000" b="0" dirty="0">
                <a:cs typeface="Calibri" panose="020F0502020204030204" pitchFamily="34" charset="0"/>
              </a:rPr>
              <a:t>MACHINE</a:t>
            </a:r>
          </a:p>
          <a:p>
            <a:pPr algn="dist">
              <a:lnSpc>
                <a:spcPct val="100000"/>
              </a:lnSpc>
            </a:pPr>
            <a:r>
              <a:rPr lang="en-US" altLang="ko-KR" sz="6000" b="0" dirty="0">
                <a:solidFill>
                  <a:schemeClr val="accent2"/>
                </a:solidFill>
                <a:cs typeface="Calibri" panose="020F0502020204030204" pitchFamily="34" charset="0"/>
              </a:rPr>
              <a:t>LEARNING</a:t>
            </a:r>
          </a:p>
          <a:p>
            <a:pPr algn="dist">
              <a:lnSpc>
                <a:spcPct val="100000"/>
              </a:lnSpc>
            </a:pPr>
            <a:r>
              <a:rPr lang="en-US" altLang="ko-KR" sz="6000" b="0" dirty="0">
                <a:solidFill>
                  <a:schemeClr val="accent2"/>
                </a:solidFill>
                <a:cs typeface="Calibri" panose="020F0502020204030204" pitchFamily="34" charset="0"/>
              </a:rPr>
              <a:t>MODELS</a:t>
            </a:r>
          </a:p>
        </p:txBody>
      </p:sp>
      <p:sp>
        <p:nvSpPr>
          <p:cNvPr id="7" name="직사각형 6">
            <a:extLst>
              <a:ext uri="{FF2B5EF4-FFF2-40B4-BE49-F238E27FC236}">
                <a16:creationId xmlns:a16="http://schemas.microsoft.com/office/drawing/2014/main" id="{EF1F86CB-F63B-64DF-D722-47B9B47DB50A}"/>
              </a:ext>
            </a:extLst>
          </p:cNvPr>
          <p:cNvSpPr/>
          <p:nvPr/>
        </p:nvSpPr>
        <p:spPr>
          <a:xfrm>
            <a:off x="6080239" y="914400"/>
            <a:ext cx="5175021" cy="5029200"/>
          </a:xfrm>
          <a:prstGeom prst="rect">
            <a:avLst/>
          </a:prstGeom>
          <a:solidFill>
            <a:schemeClr val="bg1"/>
          </a:solidFill>
          <a:ln>
            <a:noFill/>
          </a:ln>
          <a:effectLst>
            <a:glow rad="88900">
              <a:schemeClr val="accent2">
                <a:lumMod val="60000"/>
                <a:lumOff val="40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각 삼각형 7">
            <a:extLst>
              <a:ext uri="{FF2B5EF4-FFF2-40B4-BE49-F238E27FC236}">
                <a16:creationId xmlns:a16="http://schemas.microsoft.com/office/drawing/2014/main" id="{67FABF6E-B3C6-4C2C-D938-1B84DDCF2AFE}"/>
              </a:ext>
            </a:extLst>
          </p:cNvPr>
          <p:cNvSpPr/>
          <p:nvPr/>
        </p:nvSpPr>
        <p:spPr>
          <a:xfrm flipV="1">
            <a:off x="6080239" y="914400"/>
            <a:ext cx="3273311" cy="743824"/>
          </a:xfrm>
          <a:prstGeom prst="rtTriangle">
            <a:avLst/>
          </a:prstGeom>
          <a:solidFill>
            <a:srgbClr val="40A4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각 삼각형 8">
            <a:extLst>
              <a:ext uri="{FF2B5EF4-FFF2-40B4-BE49-F238E27FC236}">
                <a16:creationId xmlns:a16="http://schemas.microsoft.com/office/drawing/2014/main" id="{1A70FF63-4727-D0DB-40F5-627379ED398F}"/>
              </a:ext>
            </a:extLst>
          </p:cNvPr>
          <p:cNvSpPr/>
          <p:nvPr/>
        </p:nvSpPr>
        <p:spPr>
          <a:xfrm flipH="1">
            <a:off x="7981949" y="5199776"/>
            <a:ext cx="3273311" cy="7438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304A38-7026-7294-E56C-552A3EA658A3}"/>
              </a:ext>
            </a:extLst>
          </p:cNvPr>
          <p:cNvSpPr txBox="1"/>
          <p:nvPr/>
        </p:nvSpPr>
        <p:spPr>
          <a:xfrm>
            <a:off x="6615110" y="2246077"/>
            <a:ext cx="4067178" cy="2156296"/>
          </a:xfrm>
          <a:prstGeom prst="rect">
            <a:avLst/>
          </a:prstGeom>
          <a:noFill/>
        </p:spPr>
        <p:txBody>
          <a:bodyPr wrap="square" rtlCol="0">
            <a:spAutoFit/>
          </a:bodyPr>
          <a:lstStyle>
            <a:defPPr>
              <a:defRPr lang="ko-Kore-KR"/>
            </a:defPPr>
            <a:lvl1pPr>
              <a:lnSpc>
                <a:spcPct val="150000"/>
              </a:lnSpc>
              <a:defRPr sz="900">
                <a:solidFill>
                  <a:schemeClr val="bg2">
                    <a:lumMod val="50000"/>
                  </a:schemeClr>
                </a:solidFill>
              </a:defRPr>
            </a:lvl1pPr>
          </a:lstStyle>
          <a:p>
            <a:r>
              <a:rPr lang="en-US" altLang="ko-Kore-KR" sz="2000" dirty="0">
                <a:solidFill>
                  <a:schemeClr val="bg2">
                    <a:lumMod val="25000"/>
                  </a:schemeClr>
                </a:solidFill>
                <a:latin typeface="+mj-lt"/>
                <a:cs typeface="Calibri" panose="020F0502020204030204" pitchFamily="34" charset="0"/>
              </a:rPr>
              <a:t>Multiple linear Regression</a:t>
            </a:r>
          </a:p>
          <a:p>
            <a:r>
              <a:rPr lang="en-US" altLang="ko-Kore-KR" sz="2000" dirty="0">
                <a:solidFill>
                  <a:schemeClr val="accent1"/>
                </a:solidFill>
                <a:latin typeface="+mj-lt"/>
                <a:cs typeface="Calibri" panose="020F0502020204030204" pitchFamily="34" charset="0"/>
              </a:rPr>
              <a:t>Boosted regression tree</a:t>
            </a:r>
          </a:p>
          <a:p>
            <a:r>
              <a:rPr lang="en-US" altLang="ko-Kore-KR" sz="2000" dirty="0">
                <a:solidFill>
                  <a:schemeClr val="bg2">
                    <a:lumMod val="25000"/>
                  </a:schemeClr>
                </a:solidFill>
                <a:latin typeface="+mj-lt"/>
                <a:cs typeface="Calibri" panose="020F0502020204030204" pitchFamily="34" charset="0"/>
              </a:rPr>
              <a:t>Random forest regression</a:t>
            </a:r>
          </a:p>
          <a:p>
            <a:r>
              <a:rPr lang="en-US" altLang="ko-Kore-KR" sz="2000" dirty="0">
                <a:solidFill>
                  <a:schemeClr val="accent1"/>
                </a:solidFill>
                <a:latin typeface="+mj-lt"/>
                <a:cs typeface="Calibri" panose="020F0502020204030204" pitchFamily="34" charset="0"/>
              </a:rPr>
              <a:t>Artificial neural network</a:t>
            </a:r>
          </a:p>
          <a:p>
            <a:endParaRPr lang="en-US" altLang="ko-Kore-KR" sz="1050" dirty="0">
              <a:solidFill>
                <a:schemeClr val="accent2"/>
              </a:solidFill>
            </a:endParaRPr>
          </a:p>
        </p:txBody>
      </p:sp>
      <p:grpSp>
        <p:nvGrpSpPr>
          <p:cNvPr id="24" name="Group 610">
            <a:extLst>
              <a:ext uri="{FF2B5EF4-FFF2-40B4-BE49-F238E27FC236}">
                <a16:creationId xmlns:a16="http://schemas.microsoft.com/office/drawing/2014/main" id="{6080E55A-4FE0-AB37-EBE4-B83BADB64719}"/>
              </a:ext>
            </a:extLst>
          </p:cNvPr>
          <p:cNvGrpSpPr/>
          <p:nvPr/>
        </p:nvGrpSpPr>
        <p:grpSpPr>
          <a:xfrm>
            <a:off x="10174288" y="1244600"/>
            <a:ext cx="719138" cy="661988"/>
            <a:chOff x="6716713" y="2425700"/>
            <a:chExt cx="719138" cy="661988"/>
          </a:xfrm>
          <a:solidFill>
            <a:schemeClr val="accent2"/>
          </a:solidFill>
        </p:grpSpPr>
        <p:sp>
          <p:nvSpPr>
            <p:cNvPr id="25" name="Freeform 12">
              <a:extLst>
                <a:ext uri="{FF2B5EF4-FFF2-40B4-BE49-F238E27FC236}">
                  <a16:creationId xmlns:a16="http://schemas.microsoft.com/office/drawing/2014/main" id="{7469A2ED-C302-AF2E-44D7-7069ED50CF86}"/>
                </a:ext>
              </a:extLst>
            </p:cNvPr>
            <p:cNvSpPr>
              <a:spLocks noEditPoints="1"/>
            </p:cNvSpPr>
            <p:nvPr/>
          </p:nvSpPr>
          <p:spPr bwMode="auto">
            <a:xfrm>
              <a:off x="6716713" y="2425700"/>
              <a:ext cx="376238" cy="257175"/>
            </a:xfrm>
            <a:custGeom>
              <a:avLst/>
              <a:gdLst>
                <a:gd name="T0" fmla="*/ 21 w 114"/>
                <a:gd name="T1" fmla="*/ 78 h 78"/>
                <a:gd name="T2" fmla="*/ 75 w 114"/>
                <a:gd name="T3" fmla="*/ 78 h 78"/>
                <a:gd name="T4" fmla="*/ 94 w 114"/>
                <a:gd name="T5" fmla="*/ 65 h 78"/>
                <a:gd name="T6" fmla="*/ 111 w 114"/>
                <a:gd name="T7" fmla="*/ 65 h 78"/>
                <a:gd name="T8" fmla="*/ 114 w 114"/>
                <a:gd name="T9" fmla="*/ 63 h 78"/>
                <a:gd name="T10" fmla="*/ 113 w 114"/>
                <a:gd name="T11" fmla="*/ 59 h 78"/>
                <a:gd name="T12" fmla="*/ 95 w 114"/>
                <a:gd name="T13" fmla="*/ 41 h 78"/>
                <a:gd name="T14" fmla="*/ 95 w 114"/>
                <a:gd name="T15" fmla="*/ 20 h 78"/>
                <a:gd name="T16" fmla="*/ 75 w 114"/>
                <a:gd name="T17" fmla="*/ 0 h 78"/>
                <a:gd name="T18" fmla="*/ 21 w 114"/>
                <a:gd name="T19" fmla="*/ 0 h 78"/>
                <a:gd name="T20" fmla="*/ 0 w 114"/>
                <a:gd name="T21" fmla="*/ 20 h 78"/>
                <a:gd name="T22" fmla="*/ 0 w 114"/>
                <a:gd name="T23" fmla="*/ 58 h 78"/>
                <a:gd name="T24" fmla="*/ 21 w 114"/>
                <a:gd name="T25" fmla="*/ 78 h 78"/>
                <a:gd name="T26" fmla="*/ 6 w 114"/>
                <a:gd name="T27" fmla="*/ 20 h 78"/>
                <a:gd name="T28" fmla="*/ 21 w 114"/>
                <a:gd name="T29" fmla="*/ 6 h 78"/>
                <a:gd name="T30" fmla="*/ 75 w 114"/>
                <a:gd name="T31" fmla="*/ 6 h 78"/>
                <a:gd name="T32" fmla="*/ 89 w 114"/>
                <a:gd name="T33" fmla="*/ 20 h 78"/>
                <a:gd name="T34" fmla="*/ 89 w 114"/>
                <a:gd name="T35" fmla="*/ 42 h 78"/>
                <a:gd name="T36" fmla="*/ 90 w 114"/>
                <a:gd name="T37" fmla="*/ 44 h 78"/>
                <a:gd name="T38" fmla="*/ 104 w 114"/>
                <a:gd name="T39" fmla="*/ 59 h 78"/>
                <a:gd name="T40" fmla="*/ 91 w 114"/>
                <a:gd name="T41" fmla="*/ 59 h 78"/>
                <a:gd name="T42" fmla="*/ 88 w 114"/>
                <a:gd name="T43" fmla="*/ 61 h 78"/>
                <a:gd name="T44" fmla="*/ 75 w 114"/>
                <a:gd name="T45" fmla="*/ 72 h 78"/>
                <a:gd name="T46" fmla="*/ 21 w 114"/>
                <a:gd name="T47" fmla="*/ 72 h 78"/>
                <a:gd name="T48" fmla="*/ 6 w 114"/>
                <a:gd name="T49" fmla="*/ 58 h 78"/>
                <a:gd name="T50" fmla="*/ 6 w 114"/>
                <a:gd name="T5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21" y="78"/>
                  </a:moveTo>
                  <a:cubicBezTo>
                    <a:pt x="75" y="78"/>
                    <a:pt x="75" y="78"/>
                    <a:pt x="75" y="78"/>
                  </a:cubicBezTo>
                  <a:cubicBezTo>
                    <a:pt x="83" y="78"/>
                    <a:pt x="91" y="73"/>
                    <a:pt x="94" y="65"/>
                  </a:cubicBezTo>
                  <a:cubicBezTo>
                    <a:pt x="111" y="65"/>
                    <a:pt x="111" y="65"/>
                    <a:pt x="111" y="65"/>
                  </a:cubicBezTo>
                  <a:cubicBezTo>
                    <a:pt x="112" y="65"/>
                    <a:pt x="113" y="64"/>
                    <a:pt x="114" y="63"/>
                  </a:cubicBezTo>
                  <a:cubicBezTo>
                    <a:pt x="114" y="62"/>
                    <a:pt x="114" y="60"/>
                    <a:pt x="113" y="59"/>
                  </a:cubicBezTo>
                  <a:cubicBezTo>
                    <a:pt x="95" y="41"/>
                    <a:pt x="95" y="41"/>
                    <a:pt x="95" y="41"/>
                  </a:cubicBezTo>
                  <a:cubicBezTo>
                    <a:pt x="95" y="20"/>
                    <a:pt x="95" y="20"/>
                    <a:pt x="95" y="20"/>
                  </a:cubicBezTo>
                  <a:cubicBezTo>
                    <a:pt x="95" y="9"/>
                    <a:pt x="86" y="0"/>
                    <a:pt x="75" y="0"/>
                  </a:cubicBezTo>
                  <a:cubicBezTo>
                    <a:pt x="21" y="0"/>
                    <a:pt x="21" y="0"/>
                    <a:pt x="21" y="0"/>
                  </a:cubicBezTo>
                  <a:cubicBezTo>
                    <a:pt x="9" y="0"/>
                    <a:pt x="0" y="9"/>
                    <a:pt x="0" y="20"/>
                  </a:cubicBezTo>
                  <a:cubicBezTo>
                    <a:pt x="0" y="58"/>
                    <a:pt x="0" y="58"/>
                    <a:pt x="0" y="58"/>
                  </a:cubicBezTo>
                  <a:cubicBezTo>
                    <a:pt x="0" y="69"/>
                    <a:pt x="9" y="78"/>
                    <a:pt x="21" y="78"/>
                  </a:cubicBezTo>
                  <a:close/>
                  <a:moveTo>
                    <a:pt x="6" y="20"/>
                  </a:moveTo>
                  <a:cubicBezTo>
                    <a:pt x="6" y="12"/>
                    <a:pt x="13" y="6"/>
                    <a:pt x="21" y="6"/>
                  </a:cubicBezTo>
                  <a:cubicBezTo>
                    <a:pt x="75" y="6"/>
                    <a:pt x="75" y="6"/>
                    <a:pt x="75" y="6"/>
                  </a:cubicBezTo>
                  <a:cubicBezTo>
                    <a:pt x="82" y="6"/>
                    <a:pt x="89" y="12"/>
                    <a:pt x="89" y="20"/>
                  </a:cubicBezTo>
                  <a:cubicBezTo>
                    <a:pt x="89" y="42"/>
                    <a:pt x="89" y="42"/>
                    <a:pt x="89" y="42"/>
                  </a:cubicBezTo>
                  <a:cubicBezTo>
                    <a:pt x="89" y="43"/>
                    <a:pt x="89" y="44"/>
                    <a:pt x="90" y="44"/>
                  </a:cubicBezTo>
                  <a:cubicBezTo>
                    <a:pt x="104" y="59"/>
                    <a:pt x="104" y="59"/>
                    <a:pt x="104" y="59"/>
                  </a:cubicBezTo>
                  <a:cubicBezTo>
                    <a:pt x="91" y="59"/>
                    <a:pt x="91" y="59"/>
                    <a:pt x="91" y="59"/>
                  </a:cubicBezTo>
                  <a:cubicBezTo>
                    <a:pt x="90" y="59"/>
                    <a:pt x="89" y="60"/>
                    <a:pt x="88" y="61"/>
                  </a:cubicBezTo>
                  <a:cubicBezTo>
                    <a:pt x="87" y="67"/>
                    <a:pt x="81" y="72"/>
                    <a:pt x="75" y="72"/>
                  </a:cubicBezTo>
                  <a:cubicBezTo>
                    <a:pt x="21" y="72"/>
                    <a:pt x="21" y="72"/>
                    <a:pt x="21" y="72"/>
                  </a:cubicBezTo>
                  <a:cubicBezTo>
                    <a:pt x="13" y="72"/>
                    <a:pt x="6" y="66"/>
                    <a:pt x="6" y="58"/>
                  </a:cubicBez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2B0A435-EC39-513A-B9EA-945E9BEB41B2}"/>
                </a:ext>
              </a:extLst>
            </p:cNvPr>
            <p:cNvSpPr>
              <a:spLocks noEditPoints="1"/>
            </p:cNvSpPr>
            <p:nvPr/>
          </p:nvSpPr>
          <p:spPr bwMode="auto">
            <a:xfrm>
              <a:off x="7059613" y="2830513"/>
              <a:ext cx="376238" cy="257175"/>
            </a:xfrm>
            <a:custGeom>
              <a:avLst/>
              <a:gdLst>
                <a:gd name="T0" fmla="*/ 94 w 114"/>
                <a:gd name="T1" fmla="*/ 0 h 78"/>
                <a:gd name="T2" fmla="*/ 40 w 114"/>
                <a:gd name="T3" fmla="*/ 0 h 78"/>
                <a:gd name="T4" fmla="*/ 21 w 114"/>
                <a:gd name="T5" fmla="*/ 13 h 78"/>
                <a:gd name="T6" fmla="*/ 3 w 114"/>
                <a:gd name="T7" fmla="*/ 13 h 78"/>
                <a:gd name="T8" fmla="*/ 0 w 114"/>
                <a:gd name="T9" fmla="*/ 15 h 78"/>
                <a:gd name="T10" fmla="*/ 1 w 114"/>
                <a:gd name="T11" fmla="*/ 18 h 78"/>
                <a:gd name="T12" fmla="*/ 19 w 114"/>
                <a:gd name="T13" fmla="*/ 36 h 78"/>
                <a:gd name="T14" fmla="*/ 19 w 114"/>
                <a:gd name="T15" fmla="*/ 58 h 78"/>
                <a:gd name="T16" fmla="*/ 40 w 114"/>
                <a:gd name="T17" fmla="*/ 78 h 78"/>
                <a:gd name="T18" fmla="*/ 94 w 114"/>
                <a:gd name="T19" fmla="*/ 78 h 78"/>
                <a:gd name="T20" fmla="*/ 114 w 114"/>
                <a:gd name="T21" fmla="*/ 58 h 78"/>
                <a:gd name="T22" fmla="*/ 114 w 114"/>
                <a:gd name="T23" fmla="*/ 20 h 78"/>
                <a:gd name="T24" fmla="*/ 94 w 114"/>
                <a:gd name="T25" fmla="*/ 0 h 78"/>
                <a:gd name="T26" fmla="*/ 108 w 114"/>
                <a:gd name="T27" fmla="*/ 58 h 78"/>
                <a:gd name="T28" fmla="*/ 94 w 114"/>
                <a:gd name="T29" fmla="*/ 72 h 78"/>
                <a:gd name="T30" fmla="*/ 40 w 114"/>
                <a:gd name="T31" fmla="*/ 72 h 78"/>
                <a:gd name="T32" fmla="*/ 25 w 114"/>
                <a:gd name="T33" fmla="*/ 58 h 78"/>
                <a:gd name="T34" fmla="*/ 25 w 114"/>
                <a:gd name="T35" fmla="*/ 35 h 78"/>
                <a:gd name="T36" fmla="*/ 25 w 114"/>
                <a:gd name="T37" fmla="*/ 33 h 78"/>
                <a:gd name="T38" fmla="*/ 10 w 114"/>
                <a:gd name="T39" fmla="*/ 19 h 78"/>
                <a:gd name="T40" fmla="*/ 23 w 114"/>
                <a:gd name="T41" fmla="*/ 19 h 78"/>
                <a:gd name="T42" fmla="*/ 26 w 114"/>
                <a:gd name="T43" fmla="*/ 17 h 78"/>
                <a:gd name="T44" fmla="*/ 40 w 114"/>
                <a:gd name="T45" fmla="*/ 6 h 78"/>
                <a:gd name="T46" fmla="*/ 94 w 114"/>
                <a:gd name="T47" fmla="*/ 6 h 78"/>
                <a:gd name="T48" fmla="*/ 108 w 114"/>
                <a:gd name="T49" fmla="*/ 20 h 78"/>
                <a:gd name="T50" fmla="*/ 108 w 114"/>
                <a:gd name="T51"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78">
                  <a:moveTo>
                    <a:pt x="94" y="0"/>
                  </a:moveTo>
                  <a:cubicBezTo>
                    <a:pt x="40" y="0"/>
                    <a:pt x="40" y="0"/>
                    <a:pt x="40" y="0"/>
                  </a:cubicBezTo>
                  <a:cubicBezTo>
                    <a:pt x="31" y="0"/>
                    <a:pt x="24" y="5"/>
                    <a:pt x="21" y="13"/>
                  </a:cubicBezTo>
                  <a:cubicBezTo>
                    <a:pt x="3" y="13"/>
                    <a:pt x="3" y="13"/>
                    <a:pt x="3" y="13"/>
                  </a:cubicBezTo>
                  <a:cubicBezTo>
                    <a:pt x="2" y="13"/>
                    <a:pt x="1" y="14"/>
                    <a:pt x="0" y="15"/>
                  </a:cubicBezTo>
                  <a:cubicBezTo>
                    <a:pt x="0" y="16"/>
                    <a:pt x="0" y="17"/>
                    <a:pt x="1" y="18"/>
                  </a:cubicBezTo>
                  <a:cubicBezTo>
                    <a:pt x="19" y="36"/>
                    <a:pt x="19" y="36"/>
                    <a:pt x="19" y="36"/>
                  </a:cubicBezTo>
                  <a:cubicBezTo>
                    <a:pt x="19" y="58"/>
                    <a:pt x="19" y="58"/>
                    <a:pt x="19" y="58"/>
                  </a:cubicBezTo>
                  <a:cubicBezTo>
                    <a:pt x="19" y="69"/>
                    <a:pt x="29" y="78"/>
                    <a:pt x="40" y="78"/>
                  </a:cubicBezTo>
                  <a:cubicBezTo>
                    <a:pt x="94" y="78"/>
                    <a:pt x="94" y="78"/>
                    <a:pt x="94" y="78"/>
                  </a:cubicBezTo>
                  <a:cubicBezTo>
                    <a:pt x="105" y="78"/>
                    <a:pt x="114" y="69"/>
                    <a:pt x="114" y="58"/>
                  </a:cubicBezTo>
                  <a:cubicBezTo>
                    <a:pt x="114" y="20"/>
                    <a:pt x="114" y="20"/>
                    <a:pt x="114" y="20"/>
                  </a:cubicBezTo>
                  <a:cubicBezTo>
                    <a:pt x="114" y="9"/>
                    <a:pt x="105" y="0"/>
                    <a:pt x="94" y="0"/>
                  </a:cubicBezTo>
                  <a:close/>
                  <a:moveTo>
                    <a:pt x="108" y="58"/>
                  </a:moveTo>
                  <a:cubicBezTo>
                    <a:pt x="108" y="66"/>
                    <a:pt x="101" y="72"/>
                    <a:pt x="94" y="72"/>
                  </a:cubicBezTo>
                  <a:cubicBezTo>
                    <a:pt x="40" y="72"/>
                    <a:pt x="40" y="72"/>
                    <a:pt x="40" y="72"/>
                  </a:cubicBezTo>
                  <a:cubicBezTo>
                    <a:pt x="32" y="72"/>
                    <a:pt x="25" y="66"/>
                    <a:pt x="25" y="58"/>
                  </a:cubicBezTo>
                  <a:cubicBezTo>
                    <a:pt x="25" y="35"/>
                    <a:pt x="25" y="35"/>
                    <a:pt x="25" y="35"/>
                  </a:cubicBezTo>
                  <a:cubicBezTo>
                    <a:pt x="25" y="34"/>
                    <a:pt x="25" y="34"/>
                    <a:pt x="25" y="33"/>
                  </a:cubicBezTo>
                  <a:cubicBezTo>
                    <a:pt x="10" y="19"/>
                    <a:pt x="10" y="19"/>
                    <a:pt x="10" y="19"/>
                  </a:cubicBezTo>
                  <a:cubicBezTo>
                    <a:pt x="23" y="19"/>
                    <a:pt x="23" y="19"/>
                    <a:pt x="23" y="19"/>
                  </a:cubicBezTo>
                  <a:cubicBezTo>
                    <a:pt x="24" y="19"/>
                    <a:pt x="26" y="18"/>
                    <a:pt x="26" y="17"/>
                  </a:cubicBezTo>
                  <a:cubicBezTo>
                    <a:pt x="27" y="10"/>
                    <a:pt x="33" y="6"/>
                    <a:pt x="40" y="6"/>
                  </a:cubicBezTo>
                  <a:cubicBezTo>
                    <a:pt x="94" y="6"/>
                    <a:pt x="94" y="6"/>
                    <a:pt x="94" y="6"/>
                  </a:cubicBezTo>
                  <a:cubicBezTo>
                    <a:pt x="101" y="6"/>
                    <a:pt x="108" y="12"/>
                    <a:pt x="108" y="20"/>
                  </a:cubicBezTo>
                  <a:lnTo>
                    <a:pt x="10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4C12529F-FF79-B96F-BE56-D4DA117B0435}"/>
                </a:ext>
              </a:extLst>
            </p:cNvPr>
            <p:cNvSpPr>
              <a:spLocks noEditPoints="1"/>
            </p:cNvSpPr>
            <p:nvPr/>
          </p:nvSpPr>
          <p:spPr bwMode="auto">
            <a:xfrm>
              <a:off x="7132638" y="2425700"/>
              <a:ext cx="303213" cy="300037"/>
            </a:xfrm>
            <a:custGeom>
              <a:avLst/>
              <a:gdLst>
                <a:gd name="T0" fmla="*/ 0 w 92"/>
                <a:gd name="T1" fmla="*/ 45 h 91"/>
                <a:gd name="T2" fmla="*/ 14 w 92"/>
                <a:gd name="T3" fmla="*/ 78 h 91"/>
                <a:gd name="T4" fmla="*/ 17 w 92"/>
                <a:gd name="T5" fmla="*/ 81 h 91"/>
                <a:gd name="T6" fmla="*/ 20 w 92"/>
                <a:gd name="T7" fmla="*/ 83 h 91"/>
                <a:gd name="T8" fmla="*/ 24 w 92"/>
                <a:gd name="T9" fmla="*/ 85 h 91"/>
                <a:gd name="T10" fmla="*/ 28 w 92"/>
                <a:gd name="T11" fmla="*/ 87 h 91"/>
                <a:gd name="T12" fmla="*/ 32 w 92"/>
                <a:gd name="T13" fmla="*/ 89 h 91"/>
                <a:gd name="T14" fmla="*/ 37 w 92"/>
                <a:gd name="T15" fmla="*/ 90 h 91"/>
                <a:gd name="T16" fmla="*/ 41 w 92"/>
                <a:gd name="T17" fmla="*/ 91 h 91"/>
                <a:gd name="T18" fmla="*/ 50 w 92"/>
                <a:gd name="T19" fmla="*/ 91 h 91"/>
                <a:gd name="T20" fmla="*/ 55 w 92"/>
                <a:gd name="T21" fmla="*/ 90 h 91"/>
                <a:gd name="T22" fmla="*/ 59 w 92"/>
                <a:gd name="T23" fmla="*/ 89 h 91"/>
                <a:gd name="T24" fmla="*/ 64 w 92"/>
                <a:gd name="T25" fmla="*/ 87 h 91"/>
                <a:gd name="T26" fmla="*/ 68 w 92"/>
                <a:gd name="T27" fmla="*/ 85 h 91"/>
                <a:gd name="T28" fmla="*/ 71 w 92"/>
                <a:gd name="T29" fmla="*/ 83 h 91"/>
                <a:gd name="T30" fmla="*/ 75 w 92"/>
                <a:gd name="T31" fmla="*/ 81 h 91"/>
                <a:gd name="T32" fmla="*/ 78 w 92"/>
                <a:gd name="T33" fmla="*/ 78 h 91"/>
                <a:gd name="T34" fmla="*/ 92 w 92"/>
                <a:gd name="T35" fmla="*/ 45 h 91"/>
                <a:gd name="T36" fmla="*/ 46 w 92"/>
                <a:gd name="T37" fmla="*/ 0 h 91"/>
                <a:gd name="T38" fmla="*/ 52 w 92"/>
                <a:gd name="T39" fmla="*/ 57 h 91"/>
                <a:gd name="T40" fmla="*/ 48 w 92"/>
                <a:gd name="T41" fmla="*/ 58 h 91"/>
                <a:gd name="T42" fmla="*/ 45 w 92"/>
                <a:gd name="T43" fmla="*/ 58 h 91"/>
                <a:gd name="T44" fmla="*/ 42 w 92"/>
                <a:gd name="T45" fmla="*/ 58 h 91"/>
                <a:gd name="T46" fmla="*/ 39 w 92"/>
                <a:gd name="T47" fmla="*/ 57 h 91"/>
                <a:gd name="T48" fmla="*/ 46 w 92"/>
                <a:gd name="T49" fmla="*/ 26 h 91"/>
                <a:gd name="T50" fmla="*/ 53 w 92"/>
                <a:gd name="T51" fmla="*/ 57 h 91"/>
                <a:gd name="T52" fmla="*/ 38 w 92"/>
                <a:gd name="T53" fmla="*/ 63 h 91"/>
                <a:gd name="T54" fmla="*/ 46 w 92"/>
                <a:gd name="T55" fmla="*/ 65 h 91"/>
                <a:gd name="T56" fmla="*/ 51 w 92"/>
                <a:gd name="T57" fmla="*/ 64 h 91"/>
                <a:gd name="T58" fmla="*/ 54 w 92"/>
                <a:gd name="T59" fmla="*/ 63 h 91"/>
                <a:gd name="T60" fmla="*/ 56 w 92"/>
                <a:gd name="T61" fmla="*/ 62 h 91"/>
                <a:gd name="T62" fmla="*/ 71 w 92"/>
                <a:gd name="T63" fmla="*/ 76 h 91"/>
                <a:gd name="T64" fmla="*/ 68 w 92"/>
                <a:gd name="T65" fmla="*/ 78 h 91"/>
                <a:gd name="T66" fmla="*/ 65 w 92"/>
                <a:gd name="T67" fmla="*/ 80 h 91"/>
                <a:gd name="T68" fmla="*/ 62 w 92"/>
                <a:gd name="T69" fmla="*/ 82 h 91"/>
                <a:gd name="T70" fmla="*/ 58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3 w 92"/>
                <a:gd name="T83" fmla="*/ 83 h 91"/>
                <a:gd name="T84" fmla="*/ 30 w 92"/>
                <a:gd name="T85" fmla="*/ 82 h 91"/>
                <a:gd name="T86" fmla="*/ 27 w 92"/>
                <a:gd name="T87" fmla="*/ 80 h 91"/>
                <a:gd name="T88" fmla="*/ 23 w 92"/>
                <a:gd name="T89" fmla="*/ 78 h 91"/>
                <a:gd name="T90" fmla="*/ 20 w 92"/>
                <a:gd name="T91" fmla="*/ 76 h 91"/>
                <a:gd name="T92" fmla="*/ 36 w 92"/>
                <a:gd name="T93" fmla="*/ 62 h 91"/>
                <a:gd name="T94" fmla="*/ 76 w 92"/>
                <a:gd name="T95" fmla="*/ 71 h 91"/>
                <a:gd name="T96" fmla="*/ 68 w 92"/>
                <a:gd name="T97" fmla="*/ 42 h 91"/>
                <a:gd name="T98" fmla="*/ 23 w 92"/>
                <a:gd name="T99" fmla="*/ 42 h 91"/>
                <a:gd name="T100" fmla="*/ 16 w 92"/>
                <a:gd name="T101" fmla="*/ 71 h 91"/>
                <a:gd name="T102" fmla="*/ 46 w 92"/>
                <a:gd name="T103" fmla="*/ 6 h 91"/>
                <a:gd name="T104" fmla="*/ 8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46" y="0"/>
                  </a:moveTo>
                  <a:cubicBezTo>
                    <a:pt x="21" y="0"/>
                    <a:pt x="0" y="20"/>
                    <a:pt x="0" y="45"/>
                  </a:cubicBezTo>
                  <a:cubicBezTo>
                    <a:pt x="0" y="58"/>
                    <a:pt x="5" y="70"/>
                    <a:pt x="14" y="78"/>
                  </a:cubicBezTo>
                  <a:cubicBezTo>
                    <a:pt x="14" y="78"/>
                    <a:pt x="14" y="78"/>
                    <a:pt x="14" y="78"/>
                  </a:cubicBezTo>
                  <a:cubicBezTo>
                    <a:pt x="15" y="79"/>
                    <a:pt x="15" y="79"/>
                    <a:pt x="16" y="80"/>
                  </a:cubicBezTo>
                  <a:cubicBezTo>
                    <a:pt x="16" y="80"/>
                    <a:pt x="17" y="80"/>
                    <a:pt x="17" y="81"/>
                  </a:cubicBezTo>
                  <a:cubicBezTo>
                    <a:pt x="18" y="81"/>
                    <a:pt x="19" y="82"/>
                    <a:pt x="19" y="82"/>
                  </a:cubicBezTo>
                  <a:cubicBezTo>
                    <a:pt x="20" y="83"/>
                    <a:pt x="20" y="83"/>
                    <a:pt x="20" y="83"/>
                  </a:cubicBezTo>
                  <a:cubicBezTo>
                    <a:pt x="21" y="84"/>
                    <a:pt x="22" y="84"/>
                    <a:pt x="23" y="85"/>
                  </a:cubicBezTo>
                  <a:cubicBezTo>
                    <a:pt x="24" y="85"/>
                    <a:pt x="24" y="85"/>
                    <a:pt x="24" y="85"/>
                  </a:cubicBezTo>
                  <a:cubicBezTo>
                    <a:pt x="25" y="86"/>
                    <a:pt x="26" y="86"/>
                    <a:pt x="27" y="87"/>
                  </a:cubicBezTo>
                  <a:cubicBezTo>
                    <a:pt x="28" y="87"/>
                    <a:pt x="28" y="87"/>
                    <a:pt x="28" y="87"/>
                  </a:cubicBezTo>
                  <a:cubicBezTo>
                    <a:pt x="29" y="88"/>
                    <a:pt x="30" y="88"/>
                    <a:pt x="31" y="88"/>
                  </a:cubicBezTo>
                  <a:cubicBezTo>
                    <a:pt x="32" y="89"/>
                    <a:pt x="32" y="89"/>
                    <a:pt x="32" y="89"/>
                  </a:cubicBezTo>
                  <a:cubicBezTo>
                    <a:pt x="33" y="89"/>
                    <a:pt x="34" y="89"/>
                    <a:pt x="35" y="90"/>
                  </a:cubicBezTo>
                  <a:cubicBezTo>
                    <a:pt x="36" y="90"/>
                    <a:pt x="36" y="90"/>
                    <a:pt x="37" y="90"/>
                  </a:cubicBezTo>
                  <a:cubicBezTo>
                    <a:pt x="38" y="90"/>
                    <a:pt x="39" y="90"/>
                    <a:pt x="40" y="90"/>
                  </a:cubicBezTo>
                  <a:cubicBezTo>
                    <a:pt x="40" y="91"/>
                    <a:pt x="41" y="91"/>
                    <a:pt x="41" y="91"/>
                  </a:cubicBezTo>
                  <a:cubicBezTo>
                    <a:pt x="43" y="91"/>
                    <a:pt x="44" y="91"/>
                    <a:pt x="46" y="91"/>
                  </a:cubicBezTo>
                  <a:cubicBezTo>
                    <a:pt x="47" y="91"/>
                    <a:pt x="49" y="91"/>
                    <a:pt x="50" y="91"/>
                  </a:cubicBezTo>
                  <a:cubicBezTo>
                    <a:pt x="51" y="91"/>
                    <a:pt x="51" y="91"/>
                    <a:pt x="52" y="90"/>
                  </a:cubicBezTo>
                  <a:cubicBezTo>
                    <a:pt x="53" y="90"/>
                    <a:pt x="54" y="90"/>
                    <a:pt x="55" y="90"/>
                  </a:cubicBezTo>
                  <a:cubicBezTo>
                    <a:pt x="55" y="90"/>
                    <a:pt x="56" y="90"/>
                    <a:pt x="56" y="90"/>
                  </a:cubicBezTo>
                  <a:cubicBezTo>
                    <a:pt x="57" y="89"/>
                    <a:pt x="58" y="89"/>
                    <a:pt x="59" y="89"/>
                  </a:cubicBezTo>
                  <a:cubicBezTo>
                    <a:pt x="60" y="89"/>
                    <a:pt x="60" y="89"/>
                    <a:pt x="60" y="88"/>
                  </a:cubicBezTo>
                  <a:cubicBezTo>
                    <a:pt x="62" y="88"/>
                    <a:pt x="63" y="88"/>
                    <a:pt x="64" y="87"/>
                  </a:cubicBezTo>
                  <a:cubicBezTo>
                    <a:pt x="64" y="87"/>
                    <a:pt x="64" y="87"/>
                    <a:pt x="65" y="87"/>
                  </a:cubicBezTo>
                  <a:cubicBezTo>
                    <a:pt x="66" y="86"/>
                    <a:pt x="67" y="86"/>
                    <a:pt x="68" y="85"/>
                  </a:cubicBezTo>
                  <a:cubicBezTo>
                    <a:pt x="68" y="85"/>
                    <a:pt x="68" y="85"/>
                    <a:pt x="68" y="85"/>
                  </a:cubicBezTo>
                  <a:cubicBezTo>
                    <a:pt x="69" y="84"/>
                    <a:pt x="70" y="84"/>
                    <a:pt x="71" y="83"/>
                  </a:cubicBezTo>
                  <a:cubicBezTo>
                    <a:pt x="72" y="83"/>
                    <a:pt x="72" y="83"/>
                    <a:pt x="72" y="83"/>
                  </a:cubicBezTo>
                  <a:cubicBezTo>
                    <a:pt x="73" y="82"/>
                    <a:pt x="74" y="81"/>
                    <a:pt x="75" y="81"/>
                  </a:cubicBezTo>
                  <a:cubicBezTo>
                    <a:pt x="75" y="80"/>
                    <a:pt x="76" y="80"/>
                    <a:pt x="76" y="80"/>
                  </a:cubicBezTo>
                  <a:cubicBezTo>
                    <a:pt x="76" y="79"/>
                    <a:pt x="77" y="79"/>
                    <a:pt x="78" y="78"/>
                  </a:cubicBezTo>
                  <a:cubicBezTo>
                    <a:pt x="78" y="78"/>
                    <a:pt x="78" y="78"/>
                    <a:pt x="78" y="78"/>
                  </a:cubicBezTo>
                  <a:cubicBezTo>
                    <a:pt x="86" y="70"/>
                    <a:pt x="92" y="58"/>
                    <a:pt x="92" y="45"/>
                  </a:cubicBezTo>
                  <a:cubicBezTo>
                    <a:pt x="92" y="33"/>
                    <a:pt x="87" y="22"/>
                    <a:pt x="78" y="13"/>
                  </a:cubicBezTo>
                  <a:cubicBezTo>
                    <a:pt x="70" y="4"/>
                    <a:pt x="58" y="0"/>
                    <a:pt x="46" y="0"/>
                  </a:cubicBezTo>
                  <a:close/>
                  <a:moveTo>
                    <a:pt x="53" y="57"/>
                  </a:moveTo>
                  <a:cubicBezTo>
                    <a:pt x="52" y="57"/>
                    <a:pt x="52" y="57"/>
                    <a:pt x="52" y="57"/>
                  </a:cubicBezTo>
                  <a:cubicBezTo>
                    <a:pt x="51" y="58"/>
                    <a:pt x="51" y="58"/>
                    <a:pt x="50" y="58"/>
                  </a:cubicBezTo>
                  <a:cubicBezTo>
                    <a:pt x="49" y="58"/>
                    <a:pt x="49" y="58"/>
                    <a:pt x="48" y="58"/>
                  </a:cubicBezTo>
                  <a:cubicBezTo>
                    <a:pt x="48" y="58"/>
                    <a:pt x="48" y="58"/>
                    <a:pt x="47" y="58"/>
                  </a:cubicBezTo>
                  <a:cubicBezTo>
                    <a:pt x="46" y="58"/>
                    <a:pt x="45" y="58"/>
                    <a:pt x="45" y="58"/>
                  </a:cubicBezTo>
                  <a:cubicBezTo>
                    <a:pt x="44" y="58"/>
                    <a:pt x="44" y="58"/>
                    <a:pt x="43" y="58"/>
                  </a:cubicBezTo>
                  <a:cubicBezTo>
                    <a:pt x="43" y="58"/>
                    <a:pt x="42" y="58"/>
                    <a:pt x="42" y="58"/>
                  </a:cubicBezTo>
                  <a:cubicBezTo>
                    <a:pt x="41" y="58"/>
                    <a:pt x="40" y="58"/>
                    <a:pt x="40" y="57"/>
                  </a:cubicBezTo>
                  <a:cubicBezTo>
                    <a:pt x="39" y="57"/>
                    <a:pt x="39" y="57"/>
                    <a:pt x="39" y="57"/>
                  </a:cubicBezTo>
                  <a:cubicBezTo>
                    <a:pt x="33" y="55"/>
                    <a:pt x="29" y="49"/>
                    <a:pt x="29" y="42"/>
                  </a:cubicBezTo>
                  <a:cubicBezTo>
                    <a:pt x="29" y="33"/>
                    <a:pt x="37" y="26"/>
                    <a:pt x="46" y="26"/>
                  </a:cubicBezTo>
                  <a:cubicBezTo>
                    <a:pt x="55" y="26"/>
                    <a:pt x="62" y="33"/>
                    <a:pt x="62" y="42"/>
                  </a:cubicBezTo>
                  <a:cubicBezTo>
                    <a:pt x="62" y="49"/>
                    <a:pt x="58" y="55"/>
                    <a:pt x="53" y="57"/>
                  </a:cubicBezTo>
                  <a:close/>
                  <a:moveTo>
                    <a:pt x="36" y="62"/>
                  </a:moveTo>
                  <a:cubicBezTo>
                    <a:pt x="37" y="63"/>
                    <a:pt x="37" y="63"/>
                    <a:pt x="38" y="63"/>
                  </a:cubicBezTo>
                  <a:cubicBezTo>
                    <a:pt x="38" y="63"/>
                    <a:pt x="38" y="63"/>
                    <a:pt x="38" y="63"/>
                  </a:cubicBezTo>
                  <a:cubicBezTo>
                    <a:pt x="41" y="64"/>
                    <a:pt x="43" y="65"/>
                    <a:pt x="46" y="65"/>
                  </a:cubicBezTo>
                  <a:cubicBezTo>
                    <a:pt x="48" y="65"/>
                    <a:pt x="49" y="64"/>
                    <a:pt x="51" y="64"/>
                  </a:cubicBezTo>
                  <a:cubicBezTo>
                    <a:pt x="51" y="64"/>
                    <a:pt x="51" y="64"/>
                    <a:pt x="51" y="64"/>
                  </a:cubicBezTo>
                  <a:cubicBezTo>
                    <a:pt x="52" y="64"/>
                    <a:pt x="53" y="63"/>
                    <a:pt x="53" y="63"/>
                  </a:cubicBezTo>
                  <a:cubicBezTo>
                    <a:pt x="54" y="63"/>
                    <a:pt x="54" y="63"/>
                    <a:pt x="54" y="63"/>
                  </a:cubicBezTo>
                  <a:cubicBezTo>
                    <a:pt x="54" y="63"/>
                    <a:pt x="55" y="63"/>
                    <a:pt x="56" y="62"/>
                  </a:cubicBezTo>
                  <a:cubicBezTo>
                    <a:pt x="56" y="62"/>
                    <a:pt x="56" y="62"/>
                    <a:pt x="56" y="62"/>
                  </a:cubicBezTo>
                  <a:cubicBezTo>
                    <a:pt x="63" y="64"/>
                    <a:pt x="68" y="69"/>
                    <a:pt x="72" y="75"/>
                  </a:cubicBezTo>
                  <a:cubicBezTo>
                    <a:pt x="72" y="75"/>
                    <a:pt x="72" y="76"/>
                    <a:pt x="71" y="76"/>
                  </a:cubicBezTo>
                  <a:cubicBezTo>
                    <a:pt x="71" y="76"/>
                    <a:pt x="71" y="76"/>
                    <a:pt x="71" y="76"/>
                  </a:cubicBezTo>
                  <a:cubicBezTo>
                    <a:pt x="70" y="77"/>
                    <a:pt x="69" y="77"/>
                    <a:pt x="68" y="78"/>
                  </a:cubicBezTo>
                  <a:cubicBezTo>
                    <a:pt x="68" y="78"/>
                    <a:pt x="68" y="78"/>
                    <a:pt x="68" y="78"/>
                  </a:cubicBezTo>
                  <a:cubicBezTo>
                    <a:pt x="67" y="79"/>
                    <a:pt x="66" y="79"/>
                    <a:pt x="65" y="80"/>
                  </a:cubicBezTo>
                  <a:cubicBezTo>
                    <a:pt x="65" y="80"/>
                    <a:pt x="65" y="80"/>
                    <a:pt x="64" y="80"/>
                  </a:cubicBezTo>
                  <a:cubicBezTo>
                    <a:pt x="64" y="81"/>
                    <a:pt x="63" y="81"/>
                    <a:pt x="62" y="82"/>
                  </a:cubicBezTo>
                  <a:cubicBezTo>
                    <a:pt x="62" y="82"/>
                    <a:pt x="61" y="82"/>
                    <a:pt x="61" y="82"/>
                  </a:cubicBezTo>
                  <a:cubicBezTo>
                    <a:pt x="60" y="82"/>
                    <a:pt x="59" y="83"/>
                    <a:pt x="58" y="83"/>
                  </a:cubicBezTo>
                  <a:cubicBezTo>
                    <a:pt x="58" y="83"/>
                    <a:pt x="58" y="83"/>
                    <a:pt x="57" y="83"/>
                  </a:cubicBezTo>
                  <a:cubicBezTo>
                    <a:pt x="56" y="83"/>
                    <a:pt x="56" y="84"/>
                    <a:pt x="55" y="84"/>
                  </a:cubicBezTo>
                  <a:cubicBezTo>
                    <a:pt x="54" y="84"/>
                    <a:pt x="54" y="84"/>
                    <a:pt x="54" y="84"/>
                  </a:cubicBezTo>
                  <a:cubicBezTo>
                    <a:pt x="53" y="84"/>
                    <a:pt x="52" y="84"/>
                    <a:pt x="51" y="85"/>
                  </a:cubicBezTo>
                  <a:cubicBezTo>
                    <a:pt x="51" y="85"/>
                    <a:pt x="50" y="85"/>
                    <a:pt x="50" y="85"/>
                  </a:cubicBezTo>
                  <a:cubicBezTo>
                    <a:pt x="48" y="85"/>
                    <a:pt x="47" y="85"/>
                    <a:pt x="46" y="85"/>
                  </a:cubicBezTo>
                  <a:cubicBezTo>
                    <a:pt x="45" y="85"/>
                    <a:pt x="43" y="85"/>
                    <a:pt x="42" y="85"/>
                  </a:cubicBezTo>
                  <a:cubicBezTo>
                    <a:pt x="42" y="85"/>
                    <a:pt x="41" y="85"/>
                    <a:pt x="41" y="85"/>
                  </a:cubicBezTo>
                  <a:cubicBezTo>
                    <a:pt x="40" y="84"/>
                    <a:pt x="39" y="84"/>
                    <a:pt x="38" y="84"/>
                  </a:cubicBezTo>
                  <a:cubicBezTo>
                    <a:pt x="38" y="84"/>
                    <a:pt x="37" y="84"/>
                    <a:pt x="37" y="84"/>
                  </a:cubicBezTo>
                  <a:cubicBezTo>
                    <a:pt x="36" y="84"/>
                    <a:pt x="35" y="83"/>
                    <a:pt x="35" y="83"/>
                  </a:cubicBezTo>
                  <a:cubicBezTo>
                    <a:pt x="34" y="83"/>
                    <a:pt x="34" y="83"/>
                    <a:pt x="33" y="83"/>
                  </a:cubicBezTo>
                  <a:cubicBezTo>
                    <a:pt x="33" y="83"/>
                    <a:pt x="32" y="82"/>
                    <a:pt x="31" y="82"/>
                  </a:cubicBezTo>
                  <a:cubicBezTo>
                    <a:pt x="31" y="82"/>
                    <a:pt x="30" y="82"/>
                    <a:pt x="30" y="82"/>
                  </a:cubicBezTo>
                  <a:cubicBezTo>
                    <a:pt x="29" y="81"/>
                    <a:pt x="28" y="81"/>
                    <a:pt x="27" y="80"/>
                  </a:cubicBezTo>
                  <a:cubicBezTo>
                    <a:pt x="27" y="80"/>
                    <a:pt x="27" y="80"/>
                    <a:pt x="27" y="80"/>
                  </a:cubicBezTo>
                  <a:cubicBezTo>
                    <a:pt x="26" y="79"/>
                    <a:pt x="25" y="79"/>
                    <a:pt x="24" y="78"/>
                  </a:cubicBezTo>
                  <a:cubicBezTo>
                    <a:pt x="24" y="78"/>
                    <a:pt x="24" y="78"/>
                    <a:pt x="23" y="78"/>
                  </a:cubicBezTo>
                  <a:cubicBezTo>
                    <a:pt x="23" y="77"/>
                    <a:pt x="22" y="77"/>
                    <a:pt x="21" y="76"/>
                  </a:cubicBezTo>
                  <a:cubicBezTo>
                    <a:pt x="21" y="76"/>
                    <a:pt x="21" y="76"/>
                    <a:pt x="20" y="76"/>
                  </a:cubicBezTo>
                  <a:cubicBezTo>
                    <a:pt x="20" y="76"/>
                    <a:pt x="20" y="75"/>
                    <a:pt x="20" y="75"/>
                  </a:cubicBezTo>
                  <a:cubicBezTo>
                    <a:pt x="23" y="69"/>
                    <a:pt x="29" y="64"/>
                    <a:pt x="36" y="62"/>
                  </a:cubicBezTo>
                  <a:cubicBezTo>
                    <a:pt x="36" y="62"/>
                    <a:pt x="36" y="62"/>
                    <a:pt x="36" y="62"/>
                  </a:cubicBezTo>
                  <a:close/>
                  <a:moveTo>
                    <a:pt x="76" y="71"/>
                  </a:moveTo>
                  <a:cubicBezTo>
                    <a:pt x="73" y="65"/>
                    <a:pt x="68" y="61"/>
                    <a:pt x="62" y="58"/>
                  </a:cubicBezTo>
                  <a:cubicBezTo>
                    <a:pt x="66" y="54"/>
                    <a:pt x="68" y="48"/>
                    <a:pt x="68" y="42"/>
                  </a:cubicBezTo>
                  <a:cubicBezTo>
                    <a:pt x="68" y="30"/>
                    <a:pt x="58" y="20"/>
                    <a:pt x="46" y="20"/>
                  </a:cubicBezTo>
                  <a:cubicBezTo>
                    <a:pt x="33" y="20"/>
                    <a:pt x="23" y="30"/>
                    <a:pt x="23" y="42"/>
                  </a:cubicBezTo>
                  <a:cubicBezTo>
                    <a:pt x="23" y="48"/>
                    <a:pt x="26" y="54"/>
                    <a:pt x="30" y="58"/>
                  </a:cubicBezTo>
                  <a:cubicBezTo>
                    <a:pt x="24" y="61"/>
                    <a:pt x="19" y="65"/>
                    <a:pt x="16" y="71"/>
                  </a:cubicBezTo>
                  <a:cubicBezTo>
                    <a:pt x="10" y="64"/>
                    <a:pt x="6" y="55"/>
                    <a:pt x="6" y="45"/>
                  </a:cubicBezTo>
                  <a:cubicBezTo>
                    <a:pt x="6" y="23"/>
                    <a:pt x="24" y="6"/>
                    <a:pt x="46" y="6"/>
                  </a:cubicBezTo>
                  <a:cubicBezTo>
                    <a:pt x="57" y="6"/>
                    <a:pt x="67" y="10"/>
                    <a:pt x="74" y="17"/>
                  </a:cubicBezTo>
                  <a:cubicBezTo>
                    <a:pt x="82" y="25"/>
                    <a:pt x="86" y="35"/>
                    <a:pt x="86" y="45"/>
                  </a:cubicBezTo>
                  <a:cubicBezTo>
                    <a:pt x="86" y="55"/>
                    <a:pt x="82" y="64"/>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
              <a:extLst>
                <a:ext uri="{FF2B5EF4-FFF2-40B4-BE49-F238E27FC236}">
                  <a16:creationId xmlns:a16="http://schemas.microsoft.com/office/drawing/2014/main" id="{16ACD6EF-CA29-9B5D-6B5E-C640EE3D0F01}"/>
                </a:ext>
              </a:extLst>
            </p:cNvPr>
            <p:cNvSpPr>
              <a:spLocks noEditPoints="1"/>
            </p:cNvSpPr>
            <p:nvPr/>
          </p:nvSpPr>
          <p:spPr bwMode="auto">
            <a:xfrm>
              <a:off x="6716713" y="2787650"/>
              <a:ext cx="303213" cy="300037"/>
            </a:xfrm>
            <a:custGeom>
              <a:avLst/>
              <a:gdLst>
                <a:gd name="T0" fmla="*/ 14 w 92"/>
                <a:gd name="T1" fmla="*/ 78 h 91"/>
                <a:gd name="T2" fmla="*/ 17 w 92"/>
                <a:gd name="T3" fmla="*/ 81 h 91"/>
                <a:gd name="T4" fmla="*/ 21 w 92"/>
                <a:gd name="T5" fmla="*/ 83 h 91"/>
                <a:gd name="T6" fmla="*/ 25 w 92"/>
                <a:gd name="T7" fmla="*/ 85 h 91"/>
                <a:gd name="T8" fmla="*/ 29 w 92"/>
                <a:gd name="T9" fmla="*/ 87 h 91"/>
                <a:gd name="T10" fmla="*/ 33 w 92"/>
                <a:gd name="T11" fmla="*/ 89 h 91"/>
                <a:gd name="T12" fmla="*/ 37 w 92"/>
                <a:gd name="T13" fmla="*/ 90 h 91"/>
                <a:gd name="T14" fmla="*/ 42 w 92"/>
                <a:gd name="T15" fmla="*/ 91 h 91"/>
                <a:gd name="T16" fmla="*/ 51 w 92"/>
                <a:gd name="T17" fmla="*/ 91 h 91"/>
                <a:gd name="T18" fmla="*/ 55 w 92"/>
                <a:gd name="T19" fmla="*/ 90 h 91"/>
                <a:gd name="T20" fmla="*/ 60 w 92"/>
                <a:gd name="T21" fmla="*/ 89 h 91"/>
                <a:gd name="T22" fmla="*/ 64 w 92"/>
                <a:gd name="T23" fmla="*/ 87 h 91"/>
                <a:gd name="T24" fmla="*/ 68 w 92"/>
                <a:gd name="T25" fmla="*/ 85 h 91"/>
                <a:gd name="T26" fmla="*/ 72 w 92"/>
                <a:gd name="T27" fmla="*/ 83 h 91"/>
                <a:gd name="T28" fmla="*/ 75 w 92"/>
                <a:gd name="T29" fmla="*/ 81 h 91"/>
                <a:gd name="T30" fmla="*/ 78 w 92"/>
                <a:gd name="T31" fmla="*/ 78 h 91"/>
                <a:gd name="T32" fmla="*/ 92 w 92"/>
                <a:gd name="T33" fmla="*/ 45 h 91"/>
                <a:gd name="T34" fmla="*/ 46 w 92"/>
                <a:gd name="T35" fmla="*/ 0 h 91"/>
                <a:gd name="T36" fmla="*/ 14 w 92"/>
                <a:gd name="T37" fmla="*/ 78 h 91"/>
                <a:gd name="T38" fmla="*/ 53 w 92"/>
                <a:gd name="T39" fmla="*/ 57 h 91"/>
                <a:gd name="T40" fmla="*/ 49 w 92"/>
                <a:gd name="T41" fmla="*/ 58 h 91"/>
                <a:gd name="T42" fmla="*/ 45 w 92"/>
                <a:gd name="T43" fmla="*/ 58 h 91"/>
                <a:gd name="T44" fmla="*/ 42 w 92"/>
                <a:gd name="T45" fmla="*/ 58 h 91"/>
                <a:gd name="T46" fmla="*/ 40 w 92"/>
                <a:gd name="T47" fmla="*/ 57 h 91"/>
                <a:gd name="T48" fmla="*/ 46 w 92"/>
                <a:gd name="T49" fmla="*/ 26 h 91"/>
                <a:gd name="T50" fmla="*/ 53 w 92"/>
                <a:gd name="T51" fmla="*/ 57 h 91"/>
                <a:gd name="T52" fmla="*/ 38 w 92"/>
                <a:gd name="T53" fmla="*/ 63 h 91"/>
                <a:gd name="T54" fmla="*/ 46 w 92"/>
                <a:gd name="T55" fmla="*/ 64 h 91"/>
                <a:gd name="T56" fmla="*/ 52 w 92"/>
                <a:gd name="T57" fmla="*/ 64 h 91"/>
                <a:gd name="T58" fmla="*/ 54 w 92"/>
                <a:gd name="T59" fmla="*/ 63 h 91"/>
                <a:gd name="T60" fmla="*/ 56 w 92"/>
                <a:gd name="T61" fmla="*/ 62 h 91"/>
                <a:gd name="T62" fmla="*/ 72 w 92"/>
                <a:gd name="T63" fmla="*/ 76 h 91"/>
                <a:gd name="T64" fmla="*/ 69 w 92"/>
                <a:gd name="T65" fmla="*/ 78 h 91"/>
                <a:gd name="T66" fmla="*/ 66 w 92"/>
                <a:gd name="T67" fmla="*/ 80 h 91"/>
                <a:gd name="T68" fmla="*/ 62 w 92"/>
                <a:gd name="T69" fmla="*/ 81 h 91"/>
                <a:gd name="T70" fmla="*/ 59 w 92"/>
                <a:gd name="T71" fmla="*/ 83 h 91"/>
                <a:gd name="T72" fmla="*/ 55 w 92"/>
                <a:gd name="T73" fmla="*/ 84 h 91"/>
                <a:gd name="T74" fmla="*/ 51 w 92"/>
                <a:gd name="T75" fmla="*/ 85 h 91"/>
                <a:gd name="T76" fmla="*/ 46 w 92"/>
                <a:gd name="T77" fmla="*/ 85 h 91"/>
                <a:gd name="T78" fmla="*/ 41 w 92"/>
                <a:gd name="T79" fmla="*/ 85 h 91"/>
                <a:gd name="T80" fmla="*/ 37 w 92"/>
                <a:gd name="T81" fmla="*/ 84 h 91"/>
                <a:gd name="T82" fmla="*/ 34 w 92"/>
                <a:gd name="T83" fmla="*/ 83 h 91"/>
                <a:gd name="T84" fmla="*/ 30 w 92"/>
                <a:gd name="T85" fmla="*/ 81 h 91"/>
                <a:gd name="T86" fmla="*/ 27 w 92"/>
                <a:gd name="T87" fmla="*/ 80 h 91"/>
                <a:gd name="T88" fmla="*/ 24 w 92"/>
                <a:gd name="T89" fmla="*/ 78 h 91"/>
                <a:gd name="T90" fmla="*/ 21 w 92"/>
                <a:gd name="T91" fmla="*/ 76 h 91"/>
                <a:gd name="T92" fmla="*/ 36 w 92"/>
                <a:gd name="T93" fmla="*/ 62 h 91"/>
                <a:gd name="T94" fmla="*/ 46 w 92"/>
                <a:gd name="T95" fmla="*/ 6 h 91"/>
                <a:gd name="T96" fmla="*/ 86 w 92"/>
                <a:gd name="T97" fmla="*/ 45 h 91"/>
                <a:gd name="T98" fmla="*/ 62 w 92"/>
                <a:gd name="T99" fmla="*/ 58 h 91"/>
                <a:gd name="T100" fmla="*/ 46 w 92"/>
                <a:gd name="T101" fmla="*/ 20 h 91"/>
                <a:gd name="T102" fmla="*/ 30 w 92"/>
                <a:gd name="T103" fmla="*/ 58 h 91"/>
                <a:gd name="T104" fmla="*/ 6 w 92"/>
                <a:gd name="T105"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91">
                  <a:moveTo>
                    <a:pt x="14" y="78"/>
                  </a:moveTo>
                  <a:cubicBezTo>
                    <a:pt x="14" y="78"/>
                    <a:pt x="14" y="78"/>
                    <a:pt x="14" y="78"/>
                  </a:cubicBezTo>
                  <a:cubicBezTo>
                    <a:pt x="15" y="79"/>
                    <a:pt x="16" y="79"/>
                    <a:pt x="16" y="80"/>
                  </a:cubicBezTo>
                  <a:cubicBezTo>
                    <a:pt x="17" y="80"/>
                    <a:pt x="17" y="80"/>
                    <a:pt x="17" y="81"/>
                  </a:cubicBezTo>
                  <a:cubicBezTo>
                    <a:pt x="18" y="81"/>
                    <a:pt x="19" y="82"/>
                    <a:pt x="20" y="82"/>
                  </a:cubicBezTo>
                  <a:cubicBezTo>
                    <a:pt x="20" y="83"/>
                    <a:pt x="20" y="83"/>
                    <a:pt x="21" y="83"/>
                  </a:cubicBezTo>
                  <a:cubicBezTo>
                    <a:pt x="22" y="84"/>
                    <a:pt x="23" y="84"/>
                    <a:pt x="24" y="85"/>
                  </a:cubicBezTo>
                  <a:cubicBezTo>
                    <a:pt x="24" y="85"/>
                    <a:pt x="24" y="85"/>
                    <a:pt x="25" y="85"/>
                  </a:cubicBezTo>
                  <a:cubicBezTo>
                    <a:pt x="26" y="86"/>
                    <a:pt x="27" y="86"/>
                    <a:pt x="28" y="87"/>
                  </a:cubicBezTo>
                  <a:cubicBezTo>
                    <a:pt x="28" y="87"/>
                    <a:pt x="28" y="87"/>
                    <a:pt x="29" y="87"/>
                  </a:cubicBezTo>
                  <a:cubicBezTo>
                    <a:pt x="30" y="88"/>
                    <a:pt x="31" y="88"/>
                    <a:pt x="32" y="88"/>
                  </a:cubicBezTo>
                  <a:cubicBezTo>
                    <a:pt x="32" y="89"/>
                    <a:pt x="32" y="89"/>
                    <a:pt x="33" y="89"/>
                  </a:cubicBezTo>
                  <a:cubicBezTo>
                    <a:pt x="34" y="89"/>
                    <a:pt x="35" y="89"/>
                    <a:pt x="36" y="90"/>
                  </a:cubicBezTo>
                  <a:cubicBezTo>
                    <a:pt x="36" y="90"/>
                    <a:pt x="37" y="90"/>
                    <a:pt x="37" y="90"/>
                  </a:cubicBezTo>
                  <a:cubicBezTo>
                    <a:pt x="38" y="90"/>
                    <a:pt x="39" y="90"/>
                    <a:pt x="40" y="90"/>
                  </a:cubicBezTo>
                  <a:cubicBezTo>
                    <a:pt x="41" y="91"/>
                    <a:pt x="41" y="91"/>
                    <a:pt x="42" y="91"/>
                  </a:cubicBezTo>
                  <a:cubicBezTo>
                    <a:pt x="43" y="91"/>
                    <a:pt x="45" y="91"/>
                    <a:pt x="46" y="91"/>
                  </a:cubicBezTo>
                  <a:cubicBezTo>
                    <a:pt x="48" y="91"/>
                    <a:pt x="49" y="91"/>
                    <a:pt x="51" y="91"/>
                  </a:cubicBezTo>
                  <a:cubicBezTo>
                    <a:pt x="51" y="91"/>
                    <a:pt x="52" y="91"/>
                    <a:pt x="52" y="90"/>
                  </a:cubicBezTo>
                  <a:cubicBezTo>
                    <a:pt x="53" y="90"/>
                    <a:pt x="54" y="90"/>
                    <a:pt x="55" y="90"/>
                  </a:cubicBezTo>
                  <a:cubicBezTo>
                    <a:pt x="56" y="90"/>
                    <a:pt x="56" y="90"/>
                    <a:pt x="57" y="90"/>
                  </a:cubicBezTo>
                  <a:cubicBezTo>
                    <a:pt x="58" y="89"/>
                    <a:pt x="59" y="89"/>
                    <a:pt x="60" y="89"/>
                  </a:cubicBezTo>
                  <a:cubicBezTo>
                    <a:pt x="60" y="89"/>
                    <a:pt x="61" y="89"/>
                    <a:pt x="61" y="88"/>
                  </a:cubicBezTo>
                  <a:cubicBezTo>
                    <a:pt x="62" y="88"/>
                    <a:pt x="63" y="88"/>
                    <a:pt x="64" y="87"/>
                  </a:cubicBezTo>
                  <a:cubicBezTo>
                    <a:pt x="64" y="87"/>
                    <a:pt x="65" y="87"/>
                    <a:pt x="65" y="87"/>
                  </a:cubicBezTo>
                  <a:cubicBezTo>
                    <a:pt x="66" y="86"/>
                    <a:pt x="67" y="86"/>
                    <a:pt x="68" y="85"/>
                  </a:cubicBezTo>
                  <a:cubicBezTo>
                    <a:pt x="68" y="85"/>
                    <a:pt x="69" y="85"/>
                    <a:pt x="69" y="85"/>
                  </a:cubicBezTo>
                  <a:cubicBezTo>
                    <a:pt x="70" y="84"/>
                    <a:pt x="71" y="84"/>
                    <a:pt x="72" y="83"/>
                  </a:cubicBezTo>
                  <a:cubicBezTo>
                    <a:pt x="72" y="83"/>
                    <a:pt x="72" y="83"/>
                    <a:pt x="73" y="82"/>
                  </a:cubicBezTo>
                  <a:cubicBezTo>
                    <a:pt x="74" y="82"/>
                    <a:pt x="74" y="81"/>
                    <a:pt x="75" y="81"/>
                  </a:cubicBezTo>
                  <a:cubicBezTo>
                    <a:pt x="76" y="80"/>
                    <a:pt x="76" y="80"/>
                    <a:pt x="76" y="80"/>
                  </a:cubicBezTo>
                  <a:cubicBezTo>
                    <a:pt x="77" y="79"/>
                    <a:pt x="78" y="79"/>
                    <a:pt x="78" y="78"/>
                  </a:cubicBezTo>
                  <a:cubicBezTo>
                    <a:pt x="78" y="78"/>
                    <a:pt x="78" y="78"/>
                    <a:pt x="78" y="78"/>
                  </a:cubicBezTo>
                  <a:cubicBezTo>
                    <a:pt x="87" y="70"/>
                    <a:pt x="92" y="58"/>
                    <a:pt x="92" y="45"/>
                  </a:cubicBezTo>
                  <a:cubicBezTo>
                    <a:pt x="92" y="33"/>
                    <a:pt x="87" y="22"/>
                    <a:pt x="79" y="13"/>
                  </a:cubicBezTo>
                  <a:cubicBezTo>
                    <a:pt x="70" y="4"/>
                    <a:pt x="59" y="0"/>
                    <a:pt x="46" y="0"/>
                  </a:cubicBezTo>
                  <a:cubicBezTo>
                    <a:pt x="21" y="0"/>
                    <a:pt x="0" y="20"/>
                    <a:pt x="0" y="45"/>
                  </a:cubicBezTo>
                  <a:cubicBezTo>
                    <a:pt x="0" y="58"/>
                    <a:pt x="6" y="70"/>
                    <a:pt x="14" y="78"/>
                  </a:cubicBezTo>
                  <a:close/>
                  <a:moveTo>
                    <a:pt x="53" y="57"/>
                  </a:moveTo>
                  <a:cubicBezTo>
                    <a:pt x="53" y="57"/>
                    <a:pt x="53" y="57"/>
                    <a:pt x="53" y="57"/>
                  </a:cubicBezTo>
                  <a:cubicBezTo>
                    <a:pt x="52" y="58"/>
                    <a:pt x="51" y="58"/>
                    <a:pt x="50" y="58"/>
                  </a:cubicBezTo>
                  <a:cubicBezTo>
                    <a:pt x="50" y="58"/>
                    <a:pt x="49" y="58"/>
                    <a:pt x="49" y="58"/>
                  </a:cubicBezTo>
                  <a:cubicBezTo>
                    <a:pt x="48" y="58"/>
                    <a:pt x="48" y="58"/>
                    <a:pt x="47" y="58"/>
                  </a:cubicBezTo>
                  <a:cubicBezTo>
                    <a:pt x="47" y="58"/>
                    <a:pt x="46" y="58"/>
                    <a:pt x="45" y="58"/>
                  </a:cubicBezTo>
                  <a:cubicBezTo>
                    <a:pt x="45" y="58"/>
                    <a:pt x="44" y="58"/>
                    <a:pt x="44" y="58"/>
                  </a:cubicBezTo>
                  <a:cubicBezTo>
                    <a:pt x="43" y="58"/>
                    <a:pt x="43" y="58"/>
                    <a:pt x="42" y="58"/>
                  </a:cubicBezTo>
                  <a:cubicBezTo>
                    <a:pt x="42" y="58"/>
                    <a:pt x="41" y="58"/>
                    <a:pt x="40" y="57"/>
                  </a:cubicBezTo>
                  <a:cubicBezTo>
                    <a:pt x="40" y="57"/>
                    <a:pt x="40" y="57"/>
                    <a:pt x="40" y="57"/>
                  </a:cubicBezTo>
                  <a:cubicBezTo>
                    <a:pt x="34" y="55"/>
                    <a:pt x="30" y="49"/>
                    <a:pt x="30" y="42"/>
                  </a:cubicBezTo>
                  <a:cubicBezTo>
                    <a:pt x="30" y="33"/>
                    <a:pt x="37" y="26"/>
                    <a:pt x="46" y="26"/>
                  </a:cubicBezTo>
                  <a:cubicBezTo>
                    <a:pt x="55" y="26"/>
                    <a:pt x="63" y="33"/>
                    <a:pt x="63" y="42"/>
                  </a:cubicBezTo>
                  <a:cubicBezTo>
                    <a:pt x="63" y="49"/>
                    <a:pt x="59" y="55"/>
                    <a:pt x="53" y="57"/>
                  </a:cubicBezTo>
                  <a:close/>
                  <a:moveTo>
                    <a:pt x="37" y="62"/>
                  </a:moveTo>
                  <a:cubicBezTo>
                    <a:pt x="37" y="63"/>
                    <a:pt x="38" y="63"/>
                    <a:pt x="38" y="63"/>
                  </a:cubicBezTo>
                  <a:cubicBezTo>
                    <a:pt x="38" y="63"/>
                    <a:pt x="39" y="63"/>
                    <a:pt x="39" y="63"/>
                  </a:cubicBezTo>
                  <a:cubicBezTo>
                    <a:pt x="41" y="64"/>
                    <a:pt x="44" y="64"/>
                    <a:pt x="46" y="64"/>
                  </a:cubicBezTo>
                  <a:cubicBezTo>
                    <a:pt x="48" y="64"/>
                    <a:pt x="50" y="64"/>
                    <a:pt x="52" y="64"/>
                  </a:cubicBezTo>
                  <a:cubicBezTo>
                    <a:pt x="52" y="64"/>
                    <a:pt x="52" y="64"/>
                    <a:pt x="52" y="64"/>
                  </a:cubicBezTo>
                  <a:cubicBezTo>
                    <a:pt x="52" y="64"/>
                    <a:pt x="53" y="63"/>
                    <a:pt x="54" y="63"/>
                  </a:cubicBezTo>
                  <a:cubicBezTo>
                    <a:pt x="54" y="63"/>
                    <a:pt x="54" y="63"/>
                    <a:pt x="54" y="63"/>
                  </a:cubicBezTo>
                  <a:cubicBezTo>
                    <a:pt x="55" y="63"/>
                    <a:pt x="55" y="63"/>
                    <a:pt x="56" y="62"/>
                  </a:cubicBezTo>
                  <a:cubicBezTo>
                    <a:pt x="56" y="62"/>
                    <a:pt x="56" y="62"/>
                    <a:pt x="56" y="62"/>
                  </a:cubicBezTo>
                  <a:cubicBezTo>
                    <a:pt x="63" y="64"/>
                    <a:pt x="69" y="69"/>
                    <a:pt x="72" y="75"/>
                  </a:cubicBezTo>
                  <a:cubicBezTo>
                    <a:pt x="72" y="75"/>
                    <a:pt x="72" y="75"/>
                    <a:pt x="72" y="76"/>
                  </a:cubicBezTo>
                  <a:cubicBezTo>
                    <a:pt x="72" y="76"/>
                    <a:pt x="71" y="76"/>
                    <a:pt x="71" y="76"/>
                  </a:cubicBezTo>
                  <a:cubicBezTo>
                    <a:pt x="70" y="77"/>
                    <a:pt x="70" y="77"/>
                    <a:pt x="69" y="78"/>
                  </a:cubicBezTo>
                  <a:cubicBezTo>
                    <a:pt x="69" y="78"/>
                    <a:pt x="68" y="78"/>
                    <a:pt x="68" y="78"/>
                  </a:cubicBezTo>
                  <a:cubicBezTo>
                    <a:pt x="67" y="79"/>
                    <a:pt x="66" y="79"/>
                    <a:pt x="66" y="80"/>
                  </a:cubicBezTo>
                  <a:cubicBezTo>
                    <a:pt x="65" y="80"/>
                    <a:pt x="65" y="80"/>
                    <a:pt x="65" y="80"/>
                  </a:cubicBezTo>
                  <a:cubicBezTo>
                    <a:pt x="64" y="81"/>
                    <a:pt x="63" y="81"/>
                    <a:pt x="62" y="81"/>
                  </a:cubicBezTo>
                  <a:cubicBezTo>
                    <a:pt x="62" y="82"/>
                    <a:pt x="62" y="82"/>
                    <a:pt x="61" y="82"/>
                  </a:cubicBezTo>
                  <a:cubicBezTo>
                    <a:pt x="60" y="82"/>
                    <a:pt x="60" y="83"/>
                    <a:pt x="59" y="83"/>
                  </a:cubicBezTo>
                  <a:cubicBezTo>
                    <a:pt x="58" y="83"/>
                    <a:pt x="58" y="83"/>
                    <a:pt x="58" y="83"/>
                  </a:cubicBezTo>
                  <a:cubicBezTo>
                    <a:pt x="57" y="83"/>
                    <a:pt x="56" y="84"/>
                    <a:pt x="55" y="84"/>
                  </a:cubicBezTo>
                  <a:cubicBezTo>
                    <a:pt x="55" y="84"/>
                    <a:pt x="54" y="84"/>
                    <a:pt x="54" y="84"/>
                  </a:cubicBezTo>
                  <a:cubicBezTo>
                    <a:pt x="53" y="84"/>
                    <a:pt x="52" y="84"/>
                    <a:pt x="51" y="85"/>
                  </a:cubicBezTo>
                  <a:cubicBezTo>
                    <a:pt x="51" y="85"/>
                    <a:pt x="51" y="85"/>
                    <a:pt x="50" y="85"/>
                  </a:cubicBezTo>
                  <a:cubicBezTo>
                    <a:pt x="49" y="85"/>
                    <a:pt x="48" y="85"/>
                    <a:pt x="46" y="85"/>
                  </a:cubicBezTo>
                  <a:cubicBezTo>
                    <a:pt x="45" y="85"/>
                    <a:pt x="44" y="85"/>
                    <a:pt x="42" y="85"/>
                  </a:cubicBezTo>
                  <a:cubicBezTo>
                    <a:pt x="42" y="85"/>
                    <a:pt x="42" y="85"/>
                    <a:pt x="41" y="85"/>
                  </a:cubicBezTo>
                  <a:cubicBezTo>
                    <a:pt x="40" y="84"/>
                    <a:pt x="40" y="84"/>
                    <a:pt x="39" y="84"/>
                  </a:cubicBezTo>
                  <a:cubicBezTo>
                    <a:pt x="38" y="84"/>
                    <a:pt x="38" y="84"/>
                    <a:pt x="37" y="84"/>
                  </a:cubicBezTo>
                  <a:cubicBezTo>
                    <a:pt x="37" y="84"/>
                    <a:pt x="36" y="83"/>
                    <a:pt x="35" y="83"/>
                  </a:cubicBezTo>
                  <a:cubicBezTo>
                    <a:pt x="35" y="83"/>
                    <a:pt x="34" y="83"/>
                    <a:pt x="34" y="83"/>
                  </a:cubicBezTo>
                  <a:cubicBezTo>
                    <a:pt x="33" y="83"/>
                    <a:pt x="32" y="82"/>
                    <a:pt x="31" y="82"/>
                  </a:cubicBezTo>
                  <a:cubicBezTo>
                    <a:pt x="31" y="82"/>
                    <a:pt x="31" y="82"/>
                    <a:pt x="30" y="81"/>
                  </a:cubicBezTo>
                  <a:cubicBezTo>
                    <a:pt x="29" y="81"/>
                    <a:pt x="29" y="81"/>
                    <a:pt x="28" y="80"/>
                  </a:cubicBezTo>
                  <a:cubicBezTo>
                    <a:pt x="28" y="80"/>
                    <a:pt x="27" y="80"/>
                    <a:pt x="27" y="80"/>
                  </a:cubicBezTo>
                  <a:cubicBezTo>
                    <a:pt x="26" y="79"/>
                    <a:pt x="25" y="79"/>
                    <a:pt x="25" y="78"/>
                  </a:cubicBezTo>
                  <a:cubicBezTo>
                    <a:pt x="24" y="78"/>
                    <a:pt x="24" y="78"/>
                    <a:pt x="24" y="78"/>
                  </a:cubicBezTo>
                  <a:cubicBezTo>
                    <a:pt x="23" y="77"/>
                    <a:pt x="22" y="77"/>
                    <a:pt x="22" y="76"/>
                  </a:cubicBezTo>
                  <a:cubicBezTo>
                    <a:pt x="21" y="76"/>
                    <a:pt x="21" y="76"/>
                    <a:pt x="21" y="76"/>
                  </a:cubicBezTo>
                  <a:cubicBezTo>
                    <a:pt x="21" y="75"/>
                    <a:pt x="20" y="75"/>
                    <a:pt x="20" y="75"/>
                  </a:cubicBezTo>
                  <a:cubicBezTo>
                    <a:pt x="24" y="69"/>
                    <a:pt x="29" y="64"/>
                    <a:pt x="36" y="62"/>
                  </a:cubicBezTo>
                  <a:cubicBezTo>
                    <a:pt x="36" y="62"/>
                    <a:pt x="36" y="62"/>
                    <a:pt x="37" y="62"/>
                  </a:cubicBezTo>
                  <a:close/>
                  <a:moveTo>
                    <a:pt x="46" y="6"/>
                  </a:moveTo>
                  <a:cubicBezTo>
                    <a:pt x="57" y="6"/>
                    <a:pt x="67" y="10"/>
                    <a:pt x="74" y="17"/>
                  </a:cubicBezTo>
                  <a:cubicBezTo>
                    <a:pt x="82" y="25"/>
                    <a:pt x="86" y="35"/>
                    <a:pt x="86" y="45"/>
                  </a:cubicBezTo>
                  <a:cubicBezTo>
                    <a:pt x="86" y="55"/>
                    <a:pt x="83" y="64"/>
                    <a:pt x="77" y="71"/>
                  </a:cubicBezTo>
                  <a:cubicBezTo>
                    <a:pt x="73" y="65"/>
                    <a:pt x="68" y="61"/>
                    <a:pt x="62" y="58"/>
                  </a:cubicBezTo>
                  <a:cubicBezTo>
                    <a:pt x="66" y="54"/>
                    <a:pt x="69" y="48"/>
                    <a:pt x="69" y="42"/>
                  </a:cubicBezTo>
                  <a:cubicBezTo>
                    <a:pt x="69" y="30"/>
                    <a:pt x="59" y="20"/>
                    <a:pt x="46" y="20"/>
                  </a:cubicBezTo>
                  <a:cubicBezTo>
                    <a:pt x="34" y="20"/>
                    <a:pt x="24" y="30"/>
                    <a:pt x="24" y="42"/>
                  </a:cubicBezTo>
                  <a:cubicBezTo>
                    <a:pt x="24" y="48"/>
                    <a:pt x="26" y="54"/>
                    <a:pt x="30" y="58"/>
                  </a:cubicBezTo>
                  <a:cubicBezTo>
                    <a:pt x="25" y="61"/>
                    <a:pt x="20" y="65"/>
                    <a:pt x="16" y="71"/>
                  </a:cubicBezTo>
                  <a:cubicBezTo>
                    <a:pt x="10" y="64"/>
                    <a:pt x="6" y="55"/>
                    <a:pt x="6" y="45"/>
                  </a:cubicBezTo>
                  <a:cubicBezTo>
                    <a:pt x="6" y="23"/>
                    <a:pt x="24"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79AEA9CF-0FA1-C2DE-5FE1-4218DFA66D83}"/>
                </a:ext>
              </a:extLst>
            </p:cNvPr>
            <p:cNvSpPr>
              <a:spLocks/>
            </p:cNvSpPr>
            <p:nvPr/>
          </p:nvSpPr>
          <p:spPr bwMode="auto">
            <a:xfrm>
              <a:off x="6783388" y="2497138"/>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5"/>
                    <a:pt x="54" y="3"/>
                  </a:cubicBezTo>
                  <a:cubicBezTo>
                    <a:pt x="54" y="1"/>
                    <a:pt x="53" y="0"/>
                    <a:pt x="51" y="0"/>
                  </a:cubicBezTo>
                  <a:cubicBezTo>
                    <a:pt x="3" y="0"/>
                    <a:pt x="3" y="0"/>
                    <a:pt x="3" y="0"/>
                  </a:cubicBezTo>
                  <a:cubicBezTo>
                    <a:pt x="1" y="0"/>
                    <a:pt x="0" y="1"/>
                    <a:pt x="0" y="3"/>
                  </a:cubicBezTo>
                  <a:cubicBezTo>
                    <a:pt x="0" y="5"/>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6FE1106A-595B-99FD-14ED-685EE02C4B4D}"/>
                </a:ext>
              </a:extLst>
            </p:cNvPr>
            <p:cNvSpPr>
              <a:spLocks/>
            </p:cNvSpPr>
            <p:nvPr/>
          </p:nvSpPr>
          <p:spPr bwMode="auto">
            <a:xfrm>
              <a:off x="6783388" y="2543175"/>
              <a:ext cx="177800" cy="20637"/>
            </a:xfrm>
            <a:custGeom>
              <a:avLst/>
              <a:gdLst>
                <a:gd name="T0" fmla="*/ 3 w 54"/>
                <a:gd name="T1" fmla="*/ 6 h 6"/>
                <a:gd name="T2" fmla="*/ 51 w 54"/>
                <a:gd name="T3" fmla="*/ 6 h 6"/>
                <a:gd name="T4" fmla="*/ 54 w 54"/>
                <a:gd name="T5" fmla="*/ 3 h 6"/>
                <a:gd name="T6" fmla="*/ 51 w 54"/>
                <a:gd name="T7" fmla="*/ 0 h 6"/>
                <a:gd name="T8" fmla="*/ 3 w 54"/>
                <a:gd name="T9" fmla="*/ 0 h 6"/>
                <a:gd name="T10" fmla="*/ 0 w 54"/>
                <a:gd name="T11" fmla="*/ 3 h 6"/>
                <a:gd name="T12" fmla="*/ 3 w 5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4" h="6">
                  <a:moveTo>
                    <a:pt x="3" y="6"/>
                  </a:moveTo>
                  <a:cubicBezTo>
                    <a:pt x="51" y="6"/>
                    <a:pt x="51" y="6"/>
                    <a:pt x="51" y="6"/>
                  </a:cubicBezTo>
                  <a:cubicBezTo>
                    <a:pt x="53" y="6"/>
                    <a:pt x="54" y="4"/>
                    <a:pt x="54" y="3"/>
                  </a:cubicBezTo>
                  <a:cubicBezTo>
                    <a:pt x="54" y="1"/>
                    <a:pt x="53" y="0"/>
                    <a:pt x="51"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62A7B53-0651-5A87-9177-6A67DD076908}"/>
                </a:ext>
              </a:extLst>
            </p:cNvPr>
            <p:cNvSpPr>
              <a:spLocks/>
            </p:cNvSpPr>
            <p:nvPr/>
          </p:nvSpPr>
          <p:spPr bwMode="auto">
            <a:xfrm>
              <a:off x="6783388" y="2589213"/>
              <a:ext cx="131763" cy="20637"/>
            </a:xfrm>
            <a:custGeom>
              <a:avLst/>
              <a:gdLst>
                <a:gd name="T0" fmla="*/ 3 w 40"/>
                <a:gd name="T1" fmla="*/ 6 h 6"/>
                <a:gd name="T2" fmla="*/ 37 w 40"/>
                <a:gd name="T3" fmla="*/ 6 h 6"/>
                <a:gd name="T4" fmla="*/ 40 w 40"/>
                <a:gd name="T5" fmla="*/ 3 h 6"/>
                <a:gd name="T6" fmla="*/ 37 w 40"/>
                <a:gd name="T7" fmla="*/ 0 h 6"/>
                <a:gd name="T8" fmla="*/ 3 w 40"/>
                <a:gd name="T9" fmla="*/ 0 h 6"/>
                <a:gd name="T10" fmla="*/ 0 w 40"/>
                <a:gd name="T11" fmla="*/ 3 h 6"/>
                <a:gd name="T12" fmla="*/ 3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3" y="6"/>
                  </a:moveTo>
                  <a:cubicBezTo>
                    <a:pt x="37" y="6"/>
                    <a:pt x="37" y="6"/>
                    <a:pt x="37" y="6"/>
                  </a:cubicBezTo>
                  <a:cubicBezTo>
                    <a:pt x="39" y="6"/>
                    <a:pt x="40" y="4"/>
                    <a:pt x="40" y="3"/>
                  </a:cubicBezTo>
                  <a:cubicBezTo>
                    <a:pt x="40" y="1"/>
                    <a:pt x="39" y="0"/>
                    <a:pt x="37" y="0"/>
                  </a:cubicBezTo>
                  <a:cubicBezTo>
                    <a:pt x="3" y="0"/>
                    <a:pt x="3" y="0"/>
                    <a:pt x="3" y="0"/>
                  </a:cubicBezTo>
                  <a:cubicBezTo>
                    <a:pt x="1" y="0"/>
                    <a:pt x="0" y="1"/>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E06EE359-1C85-8740-6EE3-82CF9601A09F}"/>
                </a:ext>
              </a:extLst>
            </p:cNvPr>
            <p:cNvSpPr>
              <a:spLocks/>
            </p:cNvSpPr>
            <p:nvPr/>
          </p:nvSpPr>
          <p:spPr bwMode="auto">
            <a:xfrm>
              <a:off x="7224713" y="2882900"/>
              <a:ext cx="95250" cy="112712"/>
            </a:xfrm>
            <a:custGeom>
              <a:avLst/>
              <a:gdLst>
                <a:gd name="T0" fmla="*/ 15 w 29"/>
                <a:gd name="T1" fmla="*/ 0 h 34"/>
                <a:gd name="T2" fmla="*/ 4 w 29"/>
                <a:gd name="T3" fmla="*/ 3 h 34"/>
                <a:gd name="T4" fmla="*/ 0 w 29"/>
                <a:gd name="T5" fmla="*/ 14 h 34"/>
                <a:gd name="T6" fmla="*/ 3 w 29"/>
                <a:gd name="T7" fmla="*/ 17 h 34"/>
                <a:gd name="T8" fmla="*/ 3 w 29"/>
                <a:gd name="T9" fmla="*/ 17 h 34"/>
                <a:gd name="T10" fmla="*/ 6 w 29"/>
                <a:gd name="T11" fmla="*/ 14 h 34"/>
                <a:gd name="T12" fmla="*/ 9 w 29"/>
                <a:gd name="T13" fmla="*/ 8 h 34"/>
                <a:gd name="T14" fmla="*/ 15 w 29"/>
                <a:gd name="T15" fmla="*/ 6 h 34"/>
                <a:gd name="T16" fmla="*/ 22 w 29"/>
                <a:gd name="T17" fmla="*/ 10 h 34"/>
                <a:gd name="T18" fmla="*/ 20 w 29"/>
                <a:gd name="T19" fmla="*/ 18 h 34"/>
                <a:gd name="T20" fmla="*/ 19 w 29"/>
                <a:gd name="T21" fmla="*/ 20 h 34"/>
                <a:gd name="T22" fmla="*/ 18 w 29"/>
                <a:gd name="T23" fmla="*/ 20 h 34"/>
                <a:gd name="T24" fmla="*/ 12 w 29"/>
                <a:gd name="T25" fmla="*/ 31 h 34"/>
                <a:gd name="T26" fmla="*/ 15 w 29"/>
                <a:gd name="T27" fmla="*/ 34 h 34"/>
                <a:gd name="T28" fmla="*/ 18 w 29"/>
                <a:gd name="T29" fmla="*/ 31 h 34"/>
                <a:gd name="T30" fmla="*/ 22 w 29"/>
                <a:gd name="T31" fmla="*/ 25 h 34"/>
                <a:gd name="T32" fmla="*/ 23 w 29"/>
                <a:gd name="T33" fmla="*/ 24 h 34"/>
                <a:gd name="T34" fmla="*/ 25 w 29"/>
                <a:gd name="T35" fmla="*/ 21 h 34"/>
                <a:gd name="T36" fmla="*/ 27 w 29"/>
                <a:gd name="T37" fmla="*/ 8 h 34"/>
                <a:gd name="T38" fmla="*/ 15 w 29"/>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4">
                  <a:moveTo>
                    <a:pt x="15" y="0"/>
                  </a:moveTo>
                  <a:cubicBezTo>
                    <a:pt x="10" y="0"/>
                    <a:pt x="7" y="1"/>
                    <a:pt x="4" y="3"/>
                  </a:cubicBezTo>
                  <a:cubicBezTo>
                    <a:pt x="0" y="8"/>
                    <a:pt x="0" y="14"/>
                    <a:pt x="0" y="14"/>
                  </a:cubicBezTo>
                  <a:cubicBezTo>
                    <a:pt x="0" y="16"/>
                    <a:pt x="2" y="17"/>
                    <a:pt x="3" y="17"/>
                  </a:cubicBezTo>
                  <a:cubicBezTo>
                    <a:pt x="3" y="17"/>
                    <a:pt x="3" y="17"/>
                    <a:pt x="3" y="17"/>
                  </a:cubicBezTo>
                  <a:cubicBezTo>
                    <a:pt x="5" y="17"/>
                    <a:pt x="6" y="16"/>
                    <a:pt x="6" y="14"/>
                  </a:cubicBezTo>
                  <a:cubicBezTo>
                    <a:pt x="6" y="14"/>
                    <a:pt x="6" y="10"/>
                    <a:pt x="9" y="8"/>
                  </a:cubicBezTo>
                  <a:cubicBezTo>
                    <a:pt x="10" y="6"/>
                    <a:pt x="12" y="6"/>
                    <a:pt x="15" y="6"/>
                  </a:cubicBezTo>
                  <a:cubicBezTo>
                    <a:pt x="18" y="6"/>
                    <a:pt x="21" y="7"/>
                    <a:pt x="22" y="10"/>
                  </a:cubicBezTo>
                  <a:cubicBezTo>
                    <a:pt x="22" y="12"/>
                    <a:pt x="22" y="15"/>
                    <a:pt x="20" y="18"/>
                  </a:cubicBezTo>
                  <a:cubicBezTo>
                    <a:pt x="20" y="19"/>
                    <a:pt x="19" y="19"/>
                    <a:pt x="19" y="20"/>
                  </a:cubicBezTo>
                  <a:cubicBezTo>
                    <a:pt x="18" y="20"/>
                    <a:pt x="18" y="20"/>
                    <a:pt x="18" y="20"/>
                  </a:cubicBezTo>
                  <a:cubicBezTo>
                    <a:pt x="16" y="23"/>
                    <a:pt x="12" y="26"/>
                    <a:pt x="12" y="31"/>
                  </a:cubicBezTo>
                  <a:cubicBezTo>
                    <a:pt x="12" y="33"/>
                    <a:pt x="13" y="34"/>
                    <a:pt x="15" y="34"/>
                  </a:cubicBezTo>
                  <a:cubicBezTo>
                    <a:pt x="17" y="34"/>
                    <a:pt x="18" y="33"/>
                    <a:pt x="18" y="31"/>
                  </a:cubicBezTo>
                  <a:cubicBezTo>
                    <a:pt x="18" y="29"/>
                    <a:pt x="20" y="27"/>
                    <a:pt x="22" y="25"/>
                  </a:cubicBezTo>
                  <a:cubicBezTo>
                    <a:pt x="23" y="24"/>
                    <a:pt x="23" y="24"/>
                    <a:pt x="23" y="24"/>
                  </a:cubicBezTo>
                  <a:cubicBezTo>
                    <a:pt x="24" y="23"/>
                    <a:pt x="24" y="22"/>
                    <a:pt x="25" y="21"/>
                  </a:cubicBezTo>
                  <a:cubicBezTo>
                    <a:pt x="28" y="17"/>
                    <a:pt x="29" y="12"/>
                    <a:pt x="27" y="8"/>
                  </a:cubicBezTo>
                  <a:cubicBezTo>
                    <a:pt x="25" y="2"/>
                    <a:pt x="21"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30C4613F-7E84-B681-C758-3BE1A14A57A5}"/>
                </a:ext>
              </a:extLst>
            </p:cNvPr>
            <p:cNvSpPr>
              <a:spLocks/>
            </p:cNvSpPr>
            <p:nvPr/>
          </p:nvSpPr>
          <p:spPr bwMode="auto">
            <a:xfrm>
              <a:off x="7264400" y="3014663"/>
              <a:ext cx="19050" cy="23812"/>
            </a:xfrm>
            <a:custGeom>
              <a:avLst/>
              <a:gdLst>
                <a:gd name="T0" fmla="*/ 3 w 6"/>
                <a:gd name="T1" fmla="*/ 0 h 7"/>
                <a:gd name="T2" fmla="*/ 0 w 6"/>
                <a:gd name="T3" fmla="*/ 3 h 7"/>
                <a:gd name="T4" fmla="*/ 0 w 6"/>
                <a:gd name="T5" fmla="*/ 4 h 7"/>
                <a:gd name="T6" fmla="*/ 3 w 6"/>
                <a:gd name="T7" fmla="*/ 7 h 7"/>
                <a:gd name="T8" fmla="*/ 6 w 6"/>
                <a:gd name="T9" fmla="*/ 4 h 7"/>
                <a:gd name="T10" fmla="*/ 6 w 6"/>
                <a:gd name="T11" fmla="*/ 3 h 7"/>
                <a:gd name="T12" fmla="*/ 3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0"/>
                  </a:moveTo>
                  <a:cubicBezTo>
                    <a:pt x="2" y="0"/>
                    <a:pt x="0" y="2"/>
                    <a:pt x="0" y="3"/>
                  </a:cubicBezTo>
                  <a:cubicBezTo>
                    <a:pt x="0" y="4"/>
                    <a:pt x="0" y="4"/>
                    <a:pt x="0" y="4"/>
                  </a:cubicBezTo>
                  <a:cubicBezTo>
                    <a:pt x="0" y="6"/>
                    <a:pt x="2" y="7"/>
                    <a:pt x="3" y="7"/>
                  </a:cubicBezTo>
                  <a:cubicBezTo>
                    <a:pt x="5" y="7"/>
                    <a:pt x="6" y="6"/>
                    <a:pt x="6" y="4"/>
                  </a:cubicBezTo>
                  <a:cubicBezTo>
                    <a:pt x="6" y="3"/>
                    <a:pt x="6" y="3"/>
                    <a:pt x="6" y="3"/>
                  </a:cubicBezTo>
                  <a:cubicBezTo>
                    <a:pt x="6" y="2"/>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56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 name="Google Shape;287;p22">
            <a:extLst>
              <a:ext uri="{FF2B5EF4-FFF2-40B4-BE49-F238E27FC236}">
                <a16:creationId xmlns:a16="http://schemas.microsoft.com/office/drawing/2014/main" id="{ED3D3023-58D3-384E-221B-2D0EA2C6F6CA}"/>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55" name="Group 54">
            <a:extLst>
              <a:ext uri="{FF2B5EF4-FFF2-40B4-BE49-F238E27FC236}">
                <a16:creationId xmlns:a16="http://schemas.microsoft.com/office/drawing/2014/main" id="{09D553CD-318A-CC8F-AF2D-F0B3431FCA73}"/>
              </a:ext>
            </a:extLst>
          </p:cNvPr>
          <p:cNvGrpSpPr/>
          <p:nvPr/>
        </p:nvGrpSpPr>
        <p:grpSpPr>
          <a:xfrm>
            <a:off x="5286373" y="1376021"/>
            <a:ext cx="6120060" cy="4105957"/>
            <a:chOff x="5286374" y="1532843"/>
            <a:chExt cx="6120060" cy="4105957"/>
          </a:xfrm>
        </p:grpSpPr>
        <p:sp>
          <p:nvSpPr>
            <p:cNvPr id="56" name="직사각형 2">
              <a:extLst>
                <a:ext uri="{FF2B5EF4-FFF2-40B4-BE49-F238E27FC236}">
                  <a16:creationId xmlns:a16="http://schemas.microsoft.com/office/drawing/2014/main" id="{A8A292BB-57D6-E307-7290-3B1937B5123F}"/>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57" name="Group 56">
              <a:extLst>
                <a:ext uri="{FF2B5EF4-FFF2-40B4-BE49-F238E27FC236}">
                  <a16:creationId xmlns:a16="http://schemas.microsoft.com/office/drawing/2014/main" id="{39C00FE5-BE1E-2E0E-A80F-B1438F9620CD}"/>
                </a:ext>
              </a:extLst>
            </p:cNvPr>
            <p:cNvGrpSpPr/>
            <p:nvPr/>
          </p:nvGrpSpPr>
          <p:grpSpPr>
            <a:xfrm>
              <a:off x="9450248" y="4402874"/>
              <a:ext cx="838200" cy="838200"/>
              <a:chOff x="9612808" y="3546158"/>
              <a:chExt cx="838200" cy="838200"/>
            </a:xfrm>
          </p:grpSpPr>
          <p:sp>
            <p:nvSpPr>
              <p:cNvPr id="78" name="타원 9">
                <a:extLst>
                  <a:ext uri="{FF2B5EF4-FFF2-40B4-BE49-F238E27FC236}">
                    <a16:creationId xmlns:a16="http://schemas.microsoft.com/office/drawing/2014/main" id="{702AC396-6336-5B83-D1F5-FD6F5478B7D6}"/>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79" name="그룹 10">
                <a:extLst>
                  <a:ext uri="{FF2B5EF4-FFF2-40B4-BE49-F238E27FC236}">
                    <a16:creationId xmlns:a16="http://schemas.microsoft.com/office/drawing/2014/main" id="{F3DB2853-F0E4-A762-2347-7BC1C73ED7D5}"/>
                  </a:ext>
                </a:extLst>
              </p:cNvPr>
              <p:cNvGrpSpPr/>
              <p:nvPr/>
            </p:nvGrpSpPr>
            <p:grpSpPr>
              <a:xfrm>
                <a:off x="9784453" y="3757662"/>
                <a:ext cx="445086" cy="447577"/>
                <a:chOff x="6913563" y="2433638"/>
                <a:chExt cx="850900" cy="855663"/>
              </a:xfrm>
              <a:solidFill>
                <a:schemeClr val="bg1"/>
              </a:solidFill>
            </p:grpSpPr>
            <p:grpSp>
              <p:nvGrpSpPr>
                <p:cNvPr id="80" name="그룹 11">
                  <a:extLst>
                    <a:ext uri="{FF2B5EF4-FFF2-40B4-BE49-F238E27FC236}">
                      <a16:creationId xmlns:a16="http://schemas.microsoft.com/office/drawing/2014/main" id="{419820D5-2E49-696A-0125-448BFBFC2E8C}"/>
                    </a:ext>
                  </a:extLst>
                </p:cNvPr>
                <p:cNvGrpSpPr/>
                <p:nvPr/>
              </p:nvGrpSpPr>
              <p:grpSpPr>
                <a:xfrm>
                  <a:off x="6913563" y="2433638"/>
                  <a:ext cx="850900" cy="765175"/>
                  <a:chOff x="6913563" y="2433638"/>
                  <a:chExt cx="850900" cy="765175"/>
                </a:xfrm>
                <a:grpFill/>
              </p:grpSpPr>
              <p:sp>
                <p:nvSpPr>
                  <p:cNvPr id="82" name="Freeform 35">
                    <a:extLst>
                      <a:ext uri="{FF2B5EF4-FFF2-40B4-BE49-F238E27FC236}">
                        <a16:creationId xmlns:a16="http://schemas.microsoft.com/office/drawing/2014/main" id="{9B0674ED-2A5E-FD43-C7BB-9A3D5893E1F5}"/>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3" name="Freeform 36">
                    <a:extLst>
                      <a:ext uri="{FF2B5EF4-FFF2-40B4-BE49-F238E27FC236}">
                        <a16:creationId xmlns:a16="http://schemas.microsoft.com/office/drawing/2014/main" id="{00B8ADB8-9A02-3F71-CE05-84BE62712F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4" name="Freeform 37">
                    <a:extLst>
                      <a:ext uri="{FF2B5EF4-FFF2-40B4-BE49-F238E27FC236}">
                        <a16:creationId xmlns:a16="http://schemas.microsoft.com/office/drawing/2014/main" id="{B44512E3-BB57-786C-C2D9-74BC5FEE5938}"/>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5" name="Freeform 38">
                    <a:extLst>
                      <a:ext uri="{FF2B5EF4-FFF2-40B4-BE49-F238E27FC236}">
                        <a16:creationId xmlns:a16="http://schemas.microsoft.com/office/drawing/2014/main" id="{98A9CA47-7E20-C6EF-9668-243B26D6B554}"/>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6" name="Rectangle 39">
                    <a:extLst>
                      <a:ext uri="{FF2B5EF4-FFF2-40B4-BE49-F238E27FC236}">
                        <a16:creationId xmlns:a16="http://schemas.microsoft.com/office/drawing/2014/main" id="{767C8925-C213-6ACF-9EF7-18633DFC27AD}"/>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7" name="Rectangle 40">
                    <a:extLst>
                      <a:ext uri="{FF2B5EF4-FFF2-40B4-BE49-F238E27FC236}">
                        <a16:creationId xmlns:a16="http://schemas.microsoft.com/office/drawing/2014/main" id="{76259EF9-D101-DFD2-678B-B6BBC9202C6D}"/>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8" name="Rectangle 41">
                    <a:extLst>
                      <a:ext uri="{FF2B5EF4-FFF2-40B4-BE49-F238E27FC236}">
                        <a16:creationId xmlns:a16="http://schemas.microsoft.com/office/drawing/2014/main" id="{11B008DC-AA0D-F44F-8795-11FCD28338F3}"/>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89" name="Rectangle 42">
                    <a:extLst>
                      <a:ext uri="{FF2B5EF4-FFF2-40B4-BE49-F238E27FC236}">
                        <a16:creationId xmlns:a16="http://schemas.microsoft.com/office/drawing/2014/main" id="{45365A3F-A4D0-BC43-3F19-C3D8B585DBA7}"/>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0" name="Rectangle 43">
                    <a:extLst>
                      <a:ext uri="{FF2B5EF4-FFF2-40B4-BE49-F238E27FC236}">
                        <a16:creationId xmlns:a16="http://schemas.microsoft.com/office/drawing/2014/main" id="{A8B76F4C-0411-CF98-AA54-3AB0C0EE12AB}"/>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81" name="Rectangle 44">
                  <a:extLst>
                    <a:ext uri="{FF2B5EF4-FFF2-40B4-BE49-F238E27FC236}">
                      <a16:creationId xmlns:a16="http://schemas.microsoft.com/office/drawing/2014/main" id="{5FC69145-2CAE-D4DF-CD49-94B44A47CCE2}"/>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58" name="Group 57">
              <a:extLst>
                <a:ext uri="{FF2B5EF4-FFF2-40B4-BE49-F238E27FC236}">
                  <a16:creationId xmlns:a16="http://schemas.microsoft.com/office/drawing/2014/main" id="{9E433CD5-C4A0-0A30-9B48-EBA87D06D5B4}"/>
                </a:ext>
              </a:extLst>
            </p:cNvPr>
            <p:cNvGrpSpPr/>
            <p:nvPr/>
          </p:nvGrpSpPr>
          <p:grpSpPr>
            <a:xfrm>
              <a:off x="6192291" y="4317920"/>
              <a:ext cx="838200" cy="838200"/>
              <a:chOff x="6842730" y="3562350"/>
              <a:chExt cx="838200" cy="838200"/>
            </a:xfrm>
          </p:grpSpPr>
          <p:sp>
            <p:nvSpPr>
              <p:cNvPr id="59" name="타원 8">
                <a:extLst>
                  <a:ext uri="{FF2B5EF4-FFF2-40B4-BE49-F238E27FC236}">
                    <a16:creationId xmlns:a16="http://schemas.microsoft.com/office/drawing/2014/main" id="{8309737B-DA87-6139-D3E4-40F417083504}"/>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0" name="그룹 29">
                <a:extLst>
                  <a:ext uri="{FF2B5EF4-FFF2-40B4-BE49-F238E27FC236}">
                    <a16:creationId xmlns:a16="http://schemas.microsoft.com/office/drawing/2014/main" id="{B0A03328-AF96-E999-8510-1DCF7DD2F19B}"/>
                  </a:ext>
                </a:extLst>
              </p:cNvPr>
              <p:cNvGrpSpPr/>
              <p:nvPr/>
            </p:nvGrpSpPr>
            <p:grpSpPr>
              <a:xfrm>
                <a:off x="7006878" y="3734411"/>
                <a:ext cx="528955" cy="494079"/>
                <a:chOff x="5292725" y="2359025"/>
                <a:chExt cx="1011238" cy="944563"/>
              </a:xfrm>
              <a:solidFill>
                <a:schemeClr val="bg1"/>
              </a:solidFill>
            </p:grpSpPr>
            <p:sp>
              <p:nvSpPr>
                <p:cNvPr id="61" name="Freeform 150">
                  <a:extLst>
                    <a:ext uri="{FF2B5EF4-FFF2-40B4-BE49-F238E27FC236}">
                      <a16:creationId xmlns:a16="http://schemas.microsoft.com/office/drawing/2014/main" id="{284A11C0-192E-E8C2-9F96-04469942D4C5}"/>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51">
                  <a:extLst>
                    <a:ext uri="{FF2B5EF4-FFF2-40B4-BE49-F238E27FC236}">
                      <a16:creationId xmlns:a16="http://schemas.microsoft.com/office/drawing/2014/main" id="{F1776A48-6378-5511-DBBC-6DE81FE8A51B}"/>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52">
                  <a:extLst>
                    <a:ext uri="{FF2B5EF4-FFF2-40B4-BE49-F238E27FC236}">
                      <a16:creationId xmlns:a16="http://schemas.microsoft.com/office/drawing/2014/main" id="{4D5CB0CB-7169-E8FC-3F24-A5A8565106E7}"/>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4" name="Freeform 153">
                  <a:extLst>
                    <a:ext uri="{FF2B5EF4-FFF2-40B4-BE49-F238E27FC236}">
                      <a16:creationId xmlns:a16="http://schemas.microsoft.com/office/drawing/2014/main" id="{881CBAB7-55A8-F494-1FF4-D1975D52B806}"/>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5" name="Freeform 154">
                  <a:extLst>
                    <a:ext uri="{FF2B5EF4-FFF2-40B4-BE49-F238E27FC236}">
                      <a16:creationId xmlns:a16="http://schemas.microsoft.com/office/drawing/2014/main" id="{5978A55F-0FCA-520C-8A70-AC32F6FBD865}"/>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6" name="Freeform 155">
                  <a:extLst>
                    <a:ext uri="{FF2B5EF4-FFF2-40B4-BE49-F238E27FC236}">
                      <a16:creationId xmlns:a16="http://schemas.microsoft.com/office/drawing/2014/main" id="{20602B4E-E037-739B-11C5-0947124D32C6}"/>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7" name="Freeform 156">
                  <a:extLst>
                    <a:ext uri="{FF2B5EF4-FFF2-40B4-BE49-F238E27FC236}">
                      <a16:creationId xmlns:a16="http://schemas.microsoft.com/office/drawing/2014/main" id="{1FA11FC1-1DAD-83D7-C47A-19F67D6DB1E1}"/>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8" name="Freeform 157">
                  <a:extLst>
                    <a:ext uri="{FF2B5EF4-FFF2-40B4-BE49-F238E27FC236}">
                      <a16:creationId xmlns:a16="http://schemas.microsoft.com/office/drawing/2014/main" id="{225C3F1C-A985-0F54-E5EE-9C72BD74AE95}"/>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Rectangle 158">
                  <a:extLst>
                    <a:ext uri="{FF2B5EF4-FFF2-40B4-BE49-F238E27FC236}">
                      <a16:creationId xmlns:a16="http://schemas.microsoft.com/office/drawing/2014/main" id="{F8BD2A40-E451-EB14-784B-1AB9200E9266}"/>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Rectangle 159">
                  <a:extLst>
                    <a:ext uri="{FF2B5EF4-FFF2-40B4-BE49-F238E27FC236}">
                      <a16:creationId xmlns:a16="http://schemas.microsoft.com/office/drawing/2014/main" id="{6606575C-FDCB-7720-12FA-801DDD251A19}"/>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160">
                  <a:extLst>
                    <a:ext uri="{FF2B5EF4-FFF2-40B4-BE49-F238E27FC236}">
                      <a16:creationId xmlns:a16="http://schemas.microsoft.com/office/drawing/2014/main" id="{F30AF8B5-C9E2-A87E-2858-6079BBEF7BC5}"/>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Freeform 161">
                  <a:extLst>
                    <a:ext uri="{FF2B5EF4-FFF2-40B4-BE49-F238E27FC236}">
                      <a16:creationId xmlns:a16="http://schemas.microsoft.com/office/drawing/2014/main" id="{EA78395E-7310-01DB-AC58-8BE60B6FD42D}"/>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Freeform 162">
                  <a:extLst>
                    <a:ext uri="{FF2B5EF4-FFF2-40B4-BE49-F238E27FC236}">
                      <a16:creationId xmlns:a16="http://schemas.microsoft.com/office/drawing/2014/main" id="{F95DF420-193C-9B38-04A2-280469FFA393}"/>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Freeform 163">
                  <a:extLst>
                    <a:ext uri="{FF2B5EF4-FFF2-40B4-BE49-F238E27FC236}">
                      <a16:creationId xmlns:a16="http://schemas.microsoft.com/office/drawing/2014/main" id="{3A067001-EE88-D3F7-A39C-1D0105094532}"/>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164">
                  <a:extLst>
                    <a:ext uri="{FF2B5EF4-FFF2-40B4-BE49-F238E27FC236}">
                      <a16:creationId xmlns:a16="http://schemas.microsoft.com/office/drawing/2014/main" id="{F8BC6E79-2DE6-945E-948E-7D7D11A84EB3}"/>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165">
                  <a:extLst>
                    <a:ext uri="{FF2B5EF4-FFF2-40B4-BE49-F238E27FC236}">
                      <a16:creationId xmlns:a16="http://schemas.microsoft.com/office/drawing/2014/main" id="{D3E48FA0-C9E9-D1A9-4438-F8B06D4BEE38}"/>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166">
                  <a:extLst>
                    <a:ext uri="{FF2B5EF4-FFF2-40B4-BE49-F238E27FC236}">
                      <a16:creationId xmlns:a16="http://schemas.microsoft.com/office/drawing/2014/main" id="{46C488E5-49B4-26B5-ADF8-200D5090C884}"/>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Multiple Linear regression</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51" name="Picture 50" descr="A screenshot of a computer&#10;&#10;Description automatically generated">
            <a:extLst>
              <a:ext uri="{FF2B5EF4-FFF2-40B4-BE49-F238E27FC236}">
                <a16:creationId xmlns:a16="http://schemas.microsoft.com/office/drawing/2014/main" id="{B49576BD-24C2-CE73-B1D3-387402A87CC6}"/>
              </a:ext>
            </a:extLst>
          </p:cNvPr>
          <p:cNvPicPr>
            <a:picLocks noChangeAspect="1"/>
          </p:cNvPicPr>
          <p:nvPr/>
        </p:nvPicPr>
        <p:blipFill rotWithShape="1">
          <a:blip r:embed="rId4">
            <a:extLst>
              <a:ext uri="{28A0092B-C50C-407E-A947-70E740481C1C}">
                <a14:useLocalDpi xmlns:a14="http://schemas.microsoft.com/office/drawing/2010/main" val="0"/>
              </a:ext>
            </a:extLst>
          </a:blip>
          <a:srcRect t="-685" r="38236"/>
          <a:stretch/>
        </p:blipFill>
        <p:spPr bwMode="auto">
          <a:xfrm>
            <a:off x="180725" y="950037"/>
            <a:ext cx="4922211" cy="4566448"/>
          </a:xfrm>
          <a:prstGeom prst="rect">
            <a:avLst/>
          </a:prstGeom>
          <a:noFill/>
          <a:ln>
            <a:noFill/>
          </a:ln>
        </p:spPr>
      </p:pic>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1200329"/>
          </a:xfrm>
          <a:prstGeom prst="rect">
            <a:avLst/>
          </a:prstGeom>
          <a:noFill/>
        </p:spPr>
        <p:txBody>
          <a:bodyPr wrap="square" rtlCol="0">
            <a:spAutoFit/>
          </a:bodyPr>
          <a:lstStyle/>
          <a:p>
            <a:r>
              <a:rPr lang="en-US" dirty="0">
                <a:solidFill>
                  <a:schemeClr val="bg2">
                    <a:lumMod val="25000"/>
                  </a:schemeClr>
                </a:solidFill>
                <a:latin typeface="+mj-lt"/>
              </a:rPr>
              <a:t>It is a statistical method used for modeling the relationship between a dependent variable and one or more independent variables by fitting a linear equation to the observed data</a:t>
            </a:r>
            <a:r>
              <a:rPr lang="en-US" b="0" i="0" dirty="0">
                <a:solidFill>
                  <a:schemeClr val="bg2">
                    <a:lumMod val="25000"/>
                  </a:schemeClr>
                </a:solidFill>
                <a:effectLst/>
                <a:latin typeface="Söhne"/>
              </a:rPr>
              <a:t>. </a:t>
            </a:r>
            <a:endParaRPr lang="en-US" dirty="0">
              <a:solidFill>
                <a:schemeClr val="bg2">
                  <a:lumMod val="25000"/>
                </a:schemeClr>
              </a:solidFill>
            </a:endParaRPr>
          </a:p>
        </p:txBody>
      </p:sp>
    </p:spTree>
    <p:extLst>
      <p:ext uri="{BB962C8B-B14F-4D97-AF65-F5344CB8AC3E}">
        <p14:creationId xmlns:p14="http://schemas.microsoft.com/office/powerpoint/2010/main" val="2380365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Google Shape;287;p22">
            <a:extLst>
              <a:ext uri="{FF2B5EF4-FFF2-40B4-BE49-F238E27FC236}">
                <a16:creationId xmlns:a16="http://schemas.microsoft.com/office/drawing/2014/main" id="{76E57877-FC8E-2A8C-94E9-9B12A543CE4F}"/>
              </a:ext>
            </a:extLst>
          </p:cNvPr>
          <p:cNvPicPr preferRelativeResize="0"/>
          <p:nvPr/>
        </p:nvPicPr>
        <p:blipFill rotWithShape="1">
          <a:blip r:embed="rId3">
            <a:alphaModFix/>
          </a:blip>
          <a:srcRect t="34378" b="34377"/>
          <a:stretch/>
        </p:blipFill>
        <p:spPr>
          <a:xfrm>
            <a:off x="0" y="3709357"/>
            <a:ext cx="12192000" cy="3148643"/>
          </a:xfrm>
          <a:prstGeom prst="rect">
            <a:avLst/>
          </a:prstGeom>
          <a:noFill/>
          <a:ln>
            <a:noFill/>
          </a:ln>
        </p:spPr>
      </p:pic>
      <p:grpSp>
        <p:nvGrpSpPr>
          <p:cNvPr id="5" name="Group 4">
            <a:extLst>
              <a:ext uri="{FF2B5EF4-FFF2-40B4-BE49-F238E27FC236}">
                <a16:creationId xmlns:a16="http://schemas.microsoft.com/office/drawing/2014/main" id="{1D52F4C2-A600-7D1F-55CA-365018259B45}"/>
              </a:ext>
            </a:extLst>
          </p:cNvPr>
          <p:cNvGrpSpPr/>
          <p:nvPr/>
        </p:nvGrpSpPr>
        <p:grpSpPr>
          <a:xfrm>
            <a:off x="5286373" y="1376021"/>
            <a:ext cx="6120060" cy="4105957"/>
            <a:chOff x="5286374" y="1532843"/>
            <a:chExt cx="6120060" cy="4105957"/>
          </a:xfrm>
        </p:grpSpPr>
        <p:sp>
          <p:nvSpPr>
            <p:cNvPr id="6" name="직사각형 2">
              <a:extLst>
                <a:ext uri="{FF2B5EF4-FFF2-40B4-BE49-F238E27FC236}">
                  <a16:creationId xmlns:a16="http://schemas.microsoft.com/office/drawing/2014/main" id="{41E3AB95-C212-D065-3B37-42601462E9C1}"/>
                </a:ext>
              </a:extLst>
            </p:cNvPr>
            <p:cNvSpPr/>
            <p:nvPr/>
          </p:nvSpPr>
          <p:spPr>
            <a:xfrm>
              <a:off x="5286374" y="1532843"/>
              <a:ext cx="6120060" cy="41059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7" name="Group 6">
              <a:extLst>
                <a:ext uri="{FF2B5EF4-FFF2-40B4-BE49-F238E27FC236}">
                  <a16:creationId xmlns:a16="http://schemas.microsoft.com/office/drawing/2014/main" id="{28F38043-1225-3ED3-B188-3C07841031FD}"/>
                </a:ext>
              </a:extLst>
            </p:cNvPr>
            <p:cNvGrpSpPr/>
            <p:nvPr/>
          </p:nvGrpSpPr>
          <p:grpSpPr>
            <a:xfrm>
              <a:off x="9450248" y="4402874"/>
              <a:ext cx="838200" cy="838200"/>
              <a:chOff x="9612808" y="3546158"/>
              <a:chExt cx="838200" cy="838200"/>
            </a:xfrm>
          </p:grpSpPr>
          <p:sp>
            <p:nvSpPr>
              <p:cNvPr id="64" name="타원 9">
                <a:extLst>
                  <a:ext uri="{FF2B5EF4-FFF2-40B4-BE49-F238E27FC236}">
                    <a16:creationId xmlns:a16="http://schemas.microsoft.com/office/drawing/2014/main" id="{715B9B8F-A7BA-703F-E8DC-37DCFD962B5D}"/>
                  </a:ext>
                </a:extLst>
              </p:cNvPr>
              <p:cNvSpPr/>
              <p:nvPr/>
            </p:nvSpPr>
            <p:spPr>
              <a:xfrm>
                <a:off x="9612808" y="3546158"/>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65" name="그룹 10">
                <a:extLst>
                  <a:ext uri="{FF2B5EF4-FFF2-40B4-BE49-F238E27FC236}">
                    <a16:creationId xmlns:a16="http://schemas.microsoft.com/office/drawing/2014/main" id="{2E8DD1F2-AC66-F34B-F674-B44C3A190BA0}"/>
                  </a:ext>
                </a:extLst>
              </p:cNvPr>
              <p:cNvGrpSpPr/>
              <p:nvPr/>
            </p:nvGrpSpPr>
            <p:grpSpPr>
              <a:xfrm>
                <a:off x="9784453" y="3757662"/>
                <a:ext cx="445086" cy="447577"/>
                <a:chOff x="6913563" y="2433638"/>
                <a:chExt cx="850900" cy="855663"/>
              </a:xfrm>
              <a:solidFill>
                <a:schemeClr val="bg1"/>
              </a:solidFill>
            </p:grpSpPr>
            <p:grpSp>
              <p:nvGrpSpPr>
                <p:cNvPr id="66" name="그룹 11">
                  <a:extLst>
                    <a:ext uri="{FF2B5EF4-FFF2-40B4-BE49-F238E27FC236}">
                      <a16:creationId xmlns:a16="http://schemas.microsoft.com/office/drawing/2014/main" id="{9BF30158-A71F-6FD2-C8DE-06C4643DDC47}"/>
                    </a:ext>
                  </a:extLst>
                </p:cNvPr>
                <p:cNvGrpSpPr/>
                <p:nvPr/>
              </p:nvGrpSpPr>
              <p:grpSpPr>
                <a:xfrm>
                  <a:off x="6913563" y="2433638"/>
                  <a:ext cx="850900" cy="765175"/>
                  <a:chOff x="6913563" y="2433638"/>
                  <a:chExt cx="850900" cy="765175"/>
                </a:xfrm>
                <a:grpFill/>
              </p:grpSpPr>
              <p:sp>
                <p:nvSpPr>
                  <p:cNvPr id="68" name="Freeform 35">
                    <a:extLst>
                      <a:ext uri="{FF2B5EF4-FFF2-40B4-BE49-F238E27FC236}">
                        <a16:creationId xmlns:a16="http://schemas.microsoft.com/office/drawing/2014/main" id="{095F63E1-C4FB-4F7D-EA66-C6F2E60163D3}"/>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9" name="Freeform 36">
                    <a:extLst>
                      <a:ext uri="{FF2B5EF4-FFF2-40B4-BE49-F238E27FC236}">
                        <a16:creationId xmlns:a16="http://schemas.microsoft.com/office/drawing/2014/main" id="{399C4459-8679-12CA-E7CB-3235054CE74B}"/>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0" name="Freeform 37">
                    <a:extLst>
                      <a:ext uri="{FF2B5EF4-FFF2-40B4-BE49-F238E27FC236}">
                        <a16:creationId xmlns:a16="http://schemas.microsoft.com/office/drawing/2014/main" id="{358BBAC7-9A7A-53EA-2C36-5283468F1BD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1" name="Freeform 38">
                    <a:extLst>
                      <a:ext uri="{FF2B5EF4-FFF2-40B4-BE49-F238E27FC236}">
                        <a16:creationId xmlns:a16="http://schemas.microsoft.com/office/drawing/2014/main" id="{D6E2F601-2D38-A5CD-07BA-E99A0B029B99}"/>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2" name="Rectangle 39">
                    <a:extLst>
                      <a:ext uri="{FF2B5EF4-FFF2-40B4-BE49-F238E27FC236}">
                        <a16:creationId xmlns:a16="http://schemas.microsoft.com/office/drawing/2014/main" id="{9877A164-A27E-36DE-98B2-E4D7683A648B}"/>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3" name="Rectangle 40">
                    <a:extLst>
                      <a:ext uri="{FF2B5EF4-FFF2-40B4-BE49-F238E27FC236}">
                        <a16:creationId xmlns:a16="http://schemas.microsoft.com/office/drawing/2014/main" id="{6E9CF693-26B3-6DF8-C691-588A7859F6D5}"/>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4" name="Rectangle 41">
                    <a:extLst>
                      <a:ext uri="{FF2B5EF4-FFF2-40B4-BE49-F238E27FC236}">
                        <a16:creationId xmlns:a16="http://schemas.microsoft.com/office/drawing/2014/main" id="{87757664-7750-CB57-822C-B742897267E4}"/>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Rectangle 42">
                    <a:extLst>
                      <a:ext uri="{FF2B5EF4-FFF2-40B4-BE49-F238E27FC236}">
                        <a16:creationId xmlns:a16="http://schemas.microsoft.com/office/drawing/2014/main" id="{5D5A3E54-6B11-BE96-CA1C-2B02220012E9}"/>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Rectangle 43">
                    <a:extLst>
                      <a:ext uri="{FF2B5EF4-FFF2-40B4-BE49-F238E27FC236}">
                        <a16:creationId xmlns:a16="http://schemas.microsoft.com/office/drawing/2014/main" id="{475D26EA-F86A-ABF4-3195-E5123FE99F2E}"/>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67" name="Rectangle 44">
                  <a:extLst>
                    <a:ext uri="{FF2B5EF4-FFF2-40B4-BE49-F238E27FC236}">
                      <a16:creationId xmlns:a16="http://schemas.microsoft.com/office/drawing/2014/main" id="{D64573C4-3632-57B0-06A3-FF743DA7F568}"/>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nvGrpSpPr>
            <p:cNvPr id="8" name="Group 7">
              <a:extLst>
                <a:ext uri="{FF2B5EF4-FFF2-40B4-BE49-F238E27FC236}">
                  <a16:creationId xmlns:a16="http://schemas.microsoft.com/office/drawing/2014/main" id="{DC5A1413-E951-5459-A7E0-6F46D62CAF14}"/>
                </a:ext>
              </a:extLst>
            </p:cNvPr>
            <p:cNvGrpSpPr/>
            <p:nvPr/>
          </p:nvGrpSpPr>
          <p:grpSpPr>
            <a:xfrm>
              <a:off x="6192291" y="4317920"/>
              <a:ext cx="838200" cy="838200"/>
              <a:chOff x="6842730" y="3562350"/>
              <a:chExt cx="838200" cy="838200"/>
            </a:xfrm>
          </p:grpSpPr>
          <p:sp>
            <p:nvSpPr>
              <p:cNvPr id="14" name="타원 8">
                <a:extLst>
                  <a:ext uri="{FF2B5EF4-FFF2-40B4-BE49-F238E27FC236}">
                    <a16:creationId xmlns:a16="http://schemas.microsoft.com/office/drawing/2014/main" id="{77BD0690-BAE7-753D-61DD-C089075FF650}"/>
                  </a:ext>
                </a:extLst>
              </p:cNvPr>
              <p:cNvSpPr/>
              <p:nvPr/>
            </p:nvSpPr>
            <p:spPr>
              <a:xfrm>
                <a:off x="6842730" y="3562350"/>
                <a:ext cx="838200" cy="838200"/>
              </a:xfrm>
              <a:prstGeom prst="ellipse">
                <a:avLst/>
              </a:prstGeom>
              <a:solidFill>
                <a:srgbClr val="0E2691"/>
              </a:solidFill>
              <a:ln w="190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nvGrpSpPr>
              <p:cNvPr id="16" name="그룹 29">
                <a:extLst>
                  <a:ext uri="{FF2B5EF4-FFF2-40B4-BE49-F238E27FC236}">
                    <a16:creationId xmlns:a16="http://schemas.microsoft.com/office/drawing/2014/main" id="{4ECCB2B5-4D56-1EED-938C-231D29D26599}"/>
                  </a:ext>
                </a:extLst>
              </p:cNvPr>
              <p:cNvGrpSpPr/>
              <p:nvPr/>
            </p:nvGrpSpPr>
            <p:grpSpPr>
              <a:xfrm>
                <a:off x="7006878" y="3734411"/>
                <a:ext cx="528955" cy="494079"/>
                <a:chOff x="5292725" y="2359025"/>
                <a:chExt cx="1011238" cy="944563"/>
              </a:xfrm>
              <a:solidFill>
                <a:schemeClr val="bg1"/>
              </a:solidFill>
            </p:grpSpPr>
            <p:sp>
              <p:nvSpPr>
                <p:cNvPr id="24" name="Freeform 150">
                  <a:extLst>
                    <a:ext uri="{FF2B5EF4-FFF2-40B4-BE49-F238E27FC236}">
                      <a16:creationId xmlns:a16="http://schemas.microsoft.com/office/drawing/2014/main" id="{7441ED9A-7B47-82C6-4F96-8226019DE650}"/>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5" name="Freeform 151">
                  <a:extLst>
                    <a:ext uri="{FF2B5EF4-FFF2-40B4-BE49-F238E27FC236}">
                      <a16:creationId xmlns:a16="http://schemas.microsoft.com/office/drawing/2014/main" id="{04B49F27-4A73-F997-9608-CFA486CF4A5A}"/>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52">
                  <a:extLst>
                    <a:ext uri="{FF2B5EF4-FFF2-40B4-BE49-F238E27FC236}">
                      <a16:creationId xmlns:a16="http://schemas.microsoft.com/office/drawing/2014/main" id="{FE872D6A-579D-8A94-208B-D33F289E12D3}"/>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153">
                  <a:extLst>
                    <a:ext uri="{FF2B5EF4-FFF2-40B4-BE49-F238E27FC236}">
                      <a16:creationId xmlns:a16="http://schemas.microsoft.com/office/drawing/2014/main" id="{37DFCC00-B6DA-89D7-2D5A-70470C665CBF}"/>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154">
                  <a:extLst>
                    <a:ext uri="{FF2B5EF4-FFF2-40B4-BE49-F238E27FC236}">
                      <a16:creationId xmlns:a16="http://schemas.microsoft.com/office/drawing/2014/main" id="{7B685820-C5DF-EDA9-31FA-5A1F26902394}"/>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0" name="Freeform 155">
                  <a:extLst>
                    <a:ext uri="{FF2B5EF4-FFF2-40B4-BE49-F238E27FC236}">
                      <a16:creationId xmlns:a16="http://schemas.microsoft.com/office/drawing/2014/main" id="{D699B448-5040-FEC3-7294-7CA454017A5B}"/>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2" name="Freeform 156">
                  <a:extLst>
                    <a:ext uri="{FF2B5EF4-FFF2-40B4-BE49-F238E27FC236}">
                      <a16:creationId xmlns:a16="http://schemas.microsoft.com/office/drawing/2014/main" id="{32A0CA46-3D8B-D2CC-5F3B-B08626A1785D}"/>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3" name="Freeform 157">
                  <a:extLst>
                    <a:ext uri="{FF2B5EF4-FFF2-40B4-BE49-F238E27FC236}">
                      <a16:creationId xmlns:a16="http://schemas.microsoft.com/office/drawing/2014/main" id="{AE6BBEEA-F37D-3917-2C08-91A837851790}"/>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5" name="Rectangle 158">
                  <a:extLst>
                    <a:ext uri="{FF2B5EF4-FFF2-40B4-BE49-F238E27FC236}">
                      <a16:creationId xmlns:a16="http://schemas.microsoft.com/office/drawing/2014/main" id="{17DEF62B-1A72-9B42-C3B3-85164BAE4AE7}"/>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6" name="Rectangle 159">
                  <a:extLst>
                    <a:ext uri="{FF2B5EF4-FFF2-40B4-BE49-F238E27FC236}">
                      <a16:creationId xmlns:a16="http://schemas.microsoft.com/office/drawing/2014/main" id="{C7673255-6048-3800-3D1E-629B94E41A6E}"/>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7" name="Freeform 160">
                  <a:extLst>
                    <a:ext uri="{FF2B5EF4-FFF2-40B4-BE49-F238E27FC236}">
                      <a16:creationId xmlns:a16="http://schemas.microsoft.com/office/drawing/2014/main" id="{A1F55E1A-3690-DC7F-614F-39AEA7248C8E}"/>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8" name="Freeform 161">
                  <a:extLst>
                    <a:ext uri="{FF2B5EF4-FFF2-40B4-BE49-F238E27FC236}">
                      <a16:creationId xmlns:a16="http://schemas.microsoft.com/office/drawing/2014/main" id="{3F95CBBB-CACA-D3AC-4EFA-BF5A4AB061C5}"/>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9" name="Freeform 162">
                  <a:extLst>
                    <a:ext uri="{FF2B5EF4-FFF2-40B4-BE49-F238E27FC236}">
                      <a16:creationId xmlns:a16="http://schemas.microsoft.com/office/drawing/2014/main" id="{862BAC3E-E9D6-24E0-74E5-9505576DD4E7}"/>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0" name="Freeform 163">
                  <a:extLst>
                    <a:ext uri="{FF2B5EF4-FFF2-40B4-BE49-F238E27FC236}">
                      <a16:creationId xmlns:a16="http://schemas.microsoft.com/office/drawing/2014/main" id="{94586A29-44D8-0DA3-3A5E-C1EAA9AC2E66}"/>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1" name="Rectangle 164">
                  <a:extLst>
                    <a:ext uri="{FF2B5EF4-FFF2-40B4-BE49-F238E27FC236}">
                      <a16:creationId xmlns:a16="http://schemas.microsoft.com/office/drawing/2014/main" id="{EB2B420F-E8B1-2D3E-9FFE-31A04D35E051}"/>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2" name="Freeform 165">
                  <a:extLst>
                    <a:ext uri="{FF2B5EF4-FFF2-40B4-BE49-F238E27FC236}">
                      <a16:creationId xmlns:a16="http://schemas.microsoft.com/office/drawing/2014/main" id="{B3A05A7D-DE0E-E204-244A-992ED1C5E036}"/>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63" name="Freeform 166">
                  <a:extLst>
                    <a:ext uri="{FF2B5EF4-FFF2-40B4-BE49-F238E27FC236}">
                      <a16:creationId xmlns:a16="http://schemas.microsoft.com/office/drawing/2014/main" id="{4E5EBDC5-6190-BF19-7758-2FF807BFDE7D}"/>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grpSp>
      <p:sp>
        <p:nvSpPr>
          <p:cNvPr id="21" name="제목 3">
            <a:extLst>
              <a:ext uri="{FF2B5EF4-FFF2-40B4-BE49-F238E27FC236}">
                <a16:creationId xmlns:a16="http://schemas.microsoft.com/office/drawing/2014/main" id="{50C184C5-0408-73FA-8C21-947DB1F29B97}"/>
              </a:ext>
            </a:extLst>
          </p:cNvPr>
          <p:cNvSpPr txBox="1">
            <a:spLocks/>
          </p:cNvSpPr>
          <p:nvPr/>
        </p:nvSpPr>
        <p:spPr>
          <a:xfrm flipH="1">
            <a:off x="5286373" y="87880"/>
            <a:ext cx="6905626" cy="1323439"/>
          </a:xfrm>
          <a:prstGeom prst="rect">
            <a:avLst/>
          </a:prstGeom>
          <a:noFill/>
          <a:effectLst/>
        </p:spPr>
        <p:txBody>
          <a:bodyPr wrap="square" lIns="0" tIns="0" rIns="0" bIns="0" anchor="ctr">
            <a:spAutoFit/>
          </a:bodyPr>
          <a:lstStyle>
            <a:defPPr>
              <a:defRPr lang="ko-KR"/>
            </a:defPPr>
            <a:lvl1pPr algn="ctr">
              <a:lnSpc>
                <a:spcPct val="80000"/>
              </a:lnSpc>
              <a:spcBef>
                <a:spcPct val="0"/>
              </a:spcBef>
              <a:spcAft>
                <a:spcPts val="200"/>
              </a:spcAft>
              <a:defRPr sz="11500" b="1">
                <a:solidFill>
                  <a:schemeClr val="accent1"/>
                </a:solidFill>
                <a:latin typeface="+mj-lt"/>
                <a:cs typeface="Poppins" panose="02000000000000000000" pitchFamily="2" charset="0"/>
              </a:defRPr>
            </a:lvl1pPr>
          </a:lstStyle>
          <a:p>
            <a:pPr algn="l">
              <a:lnSpc>
                <a:spcPct val="100000"/>
              </a:lnSpc>
            </a:pPr>
            <a:r>
              <a:rPr lang="en-US" altLang="ko-KR" sz="4300" b="0" dirty="0">
                <a:solidFill>
                  <a:schemeClr val="accent5"/>
                </a:solidFill>
                <a:cs typeface="Calibri" panose="020F0502020204030204" pitchFamily="34" charset="0"/>
              </a:rPr>
              <a:t>Boosted regression  Tree</a:t>
            </a:r>
            <a:endParaRPr lang="en-US" altLang="ko-KR" sz="4300" b="0" dirty="0">
              <a:solidFill>
                <a:schemeClr val="bg1"/>
              </a:solidFill>
              <a:cs typeface="Calibri" panose="020F0502020204030204" pitchFamily="34" charset="0"/>
            </a:endParaRPr>
          </a:p>
        </p:txBody>
      </p:sp>
      <p:sp>
        <p:nvSpPr>
          <p:cNvPr id="22" name="직사각형 21">
            <a:extLst>
              <a:ext uri="{FF2B5EF4-FFF2-40B4-BE49-F238E27FC236}">
                <a16:creationId xmlns:a16="http://schemas.microsoft.com/office/drawing/2014/main" id="{0E2415C4-19E7-5223-0A24-D644DA6203BD}"/>
              </a:ext>
            </a:extLst>
          </p:cNvPr>
          <p:cNvSpPr/>
          <p:nvPr/>
        </p:nvSpPr>
        <p:spPr>
          <a:xfrm>
            <a:off x="12059248" y="337047"/>
            <a:ext cx="132752" cy="849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6C3287A1-9D52-C93F-9148-4A552FBBC0DD}"/>
              </a:ext>
            </a:extLst>
          </p:cNvPr>
          <p:cNvGrpSpPr/>
          <p:nvPr/>
        </p:nvGrpSpPr>
        <p:grpSpPr>
          <a:xfrm>
            <a:off x="9784453" y="3757662"/>
            <a:ext cx="445086" cy="447577"/>
            <a:chOff x="6913563" y="2433638"/>
            <a:chExt cx="850900" cy="855663"/>
          </a:xfrm>
          <a:solidFill>
            <a:schemeClr val="bg1"/>
          </a:solidFill>
        </p:grpSpPr>
        <p:grpSp>
          <p:nvGrpSpPr>
            <p:cNvPr id="12" name="그룹 11">
              <a:extLst>
                <a:ext uri="{FF2B5EF4-FFF2-40B4-BE49-F238E27FC236}">
                  <a16:creationId xmlns:a16="http://schemas.microsoft.com/office/drawing/2014/main" id="{B653ED8D-F830-7500-A247-B6D51D4DFC98}"/>
                </a:ext>
              </a:extLst>
            </p:cNvPr>
            <p:cNvGrpSpPr/>
            <p:nvPr/>
          </p:nvGrpSpPr>
          <p:grpSpPr>
            <a:xfrm>
              <a:off x="6913563" y="2433638"/>
              <a:ext cx="850900" cy="765175"/>
              <a:chOff x="6913563" y="2433638"/>
              <a:chExt cx="850900" cy="765175"/>
            </a:xfrm>
            <a:grpFill/>
          </p:grpSpPr>
          <p:sp>
            <p:nvSpPr>
              <p:cNvPr id="15" name="Freeform 35">
                <a:extLst>
                  <a:ext uri="{FF2B5EF4-FFF2-40B4-BE49-F238E27FC236}">
                    <a16:creationId xmlns:a16="http://schemas.microsoft.com/office/drawing/2014/main" id="{A7A0B35D-1779-0D76-A712-005430EC08A6}"/>
                  </a:ext>
                </a:extLst>
              </p:cNvPr>
              <p:cNvSpPr>
                <a:spLocks noEditPoints="1"/>
              </p:cNvSpPr>
              <p:nvPr/>
            </p:nvSpPr>
            <p:spPr bwMode="auto">
              <a:xfrm>
                <a:off x="6913563" y="2433638"/>
                <a:ext cx="850900" cy="182563"/>
              </a:xfrm>
              <a:custGeom>
                <a:avLst/>
                <a:gdLst>
                  <a:gd name="T0" fmla="*/ 215 w 228"/>
                  <a:gd name="T1" fmla="*/ 49 h 49"/>
                  <a:gd name="T2" fmla="*/ 13 w 228"/>
                  <a:gd name="T3" fmla="*/ 49 h 49"/>
                  <a:gd name="T4" fmla="*/ 0 w 228"/>
                  <a:gd name="T5" fmla="*/ 36 h 49"/>
                  <a:gd name="T6" fmla="*/ 0 w 228"/>
                  <a:gd name="T7" fmla="*/ 13 h 49"/>
                  <a:gd name="T8" fmla="*/ 13 w 228"/>
                  <a:gd name="T9" fmla="*/ 0 h 49"/>
                  <a:gd name="T10" fmla="*/ 215 w 228"/>
                  <a:gd name="T11" fmla="*/ 0 h 49"/>
                  <a:gd name="T12" fmla="*/ 228 w 228"/>
                  <a:gd name="T13" fmla="*/ 13 h 49"/>
                  <a:gd name="T14" fmla="*/ 228 w 228"/>
                  <a:gd name="T15" fmla="*/ 36 h 49"/>
                  <a:gd name="T16" fmla="*/ 215 w 228"/>
                  <a:gd name="T17" fmla="*/ 49 h 49"/>
                  <a:gd name="T18" fmla="*/ 13 w 228"/>
                  <a:gd name="T19" fmla="*/ 9 h 49"/>
                  <a:gd name="T20" fmla="*/ 9 w 228"/>
                  <a:gd name="T21" fmla="*/ 13 h 49"/>
                  <a:gd name="T22" fmla="*/ 9 w 228"/>
                  <a:gd name="T23" fmla="*/ 36 h 49"/>
                  <a:gd name="T24" fmla="*/ 13 w 228"/>
                  <a:gd name="T25" fmla="*/ 40 h 49"/>
                  <a:gd name="T26" fmla="*/ 215 w 228"/>
                  <a:gd name="T27" fmla="*/ 40 h 49"/>
                  <a:gd name="T28" fmla="*/ 219 w 228"/>
                  <a:gd name="T29" fmla="*/ 36 h 49"/>
                  <a:gd name="T30" fmla="*/ 219 w 228"/>
                  <a:gd name="T31" fmla="*/ 13 h 49"/>
                  <a:gd name="T32" fmla="*/ 215 w 228"/>
                  <a:gd name="T33" fmla="*/ 9 h 49"/>
                  <a:gd name="T34" fmla="*/ 13 w 228"/>
                  <a:gd name="T35"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8" h="49">
                    <a:moveTo>
                      <a:pt x="215" y="49"/>
                    </a:moveTo>
                    <a:cubicBezTo>
                      <a:pt x="13" y="49"/>
                      <a:pt x="13" y="49"/>
                      <a:pt x="13" y="49"/>
                    </a:cubicBezTo>
                    <a:cubicBezTo>
                      <a:pt x="6" y="49"/>
                      <a:pt x="0" y="43"/>
                      <a:pt x="0" y="36"/>
                    </a:cubicBezTo>
                    <a:cubicBezTo>
                      <a:pt x="0" y="13"/>
                      <a:pt x="0" y="13"/>
                      <a:pt x="0" y="13"/>
                    </a:cubicBezTo>
                    <a:cubicBezTo>
                      <a:pt x="0" y="6"/>
                      <a:pt x="6" y="0"/>
                      <a:pt x="13" y="0"/>
                    </a:cubicBezTo>
                    <a:cubicBezTo>
                      <a:pt x="215" y="0"/>
                      <a:pt x="215" y="0"/>
                      <a:pt x="215" y="0"/>
                    </a:cubicBezTo>
                    <a:cubicBezTo>
                      <a:pt x="222" y="0"/>
                      <a:pt x="228" y="6"/>
                      <a:pt x="228" y="13"/>
                    </a:cubicBezTo>
                    <a:cubicBezTo>
                      <a:pt x="228" y="36"/>
                      <a:pt x="228" y="36"/>
                      <a:pt x="228" y="36"/>
                    </a:cubicBezTo>
                    <a:cubicBezTo>
                      <a:pt x="228" y="43"/>
                      <a:pt x="222" y="49"/>
                      <a:pt x="215" y="49"/>
                    </a:cubicBezTo>
                    <a:close/>
                    <a:moveTo>
                      <a:pt x="13" y="9"/>
                    </a:moveTo>
                    <a:cubicBezTo>
                      <a:pt x="11" y="9"/>
                      <a:pt x="9" y="11"/>
                      <a:pt x="9" y="13"/>
                    </a:cubicBezTo>
                    <a:cubicBezTo>
                      <a:pt x="9" y="36"/>
                      <a:pt x="9" y="36"/>
                      <a:pt x="9" y="36"/>
                    </a:cubicBezTo>
                    <a:cubicBezTo>
                      <a:pt x="9" y="38"/>
                      <a:pt x="11" y="40"/>
                      <a:pt x="13" y="40"/>
                    </a:cubicBezTo>
                    <a:cubicBezTo>
                      <a:pt x="215" y="40"/>
                      <a:pt x="215" y="40"/>
                      <a:pt x="215" y="40"/>
                    </a:cubicBezTo>
                    <a:cubicBezTo>
                      <a:pt x="217" y="40"/>
                      <a:pt x="219" y="38"/>
                      <a:pt x="219" y="36"/>
                    </a:cubicBezTo>
                    <a:cubicBezTo>
                      <a:pt x="219" y="13"/>
                      <a:pt x="219" y="13"/>
                      <a:pt x="219" y="13"/>
                    </a:cubicBezTo>
                    <a:cubicBezTo>
                      <a:pt x="219" y="11"/>
                      <a:pt x="217" y="9"/>
                      <a:pt x="215" y="9"/>
                    </a:cubicBezTo>
                    <a:lnTo>
                      <a:pt x="1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 name="Freeform 36">
                <a:extLst>
                  <a:ext uri="{FF2B5EF4-FFF2-40B4-BE49-F238E27FC236}">
                    <a16:creationId xmlns:a16="http://schemas.microsoft.com/office/drawing/2014/main" id="{C8B5B25B-5432-DA73-567D-BC974FC5350A}"/>
                  </a:ext>
                </a:extLst>
              </p:cNvPr>
              <p:cNvSpPr>
                <a:spLocks noEditPoints="1"/>
              </p:cNvSpPr>
              <p:nvPr/>
            </p:nvSpPr>
            <p:spPr bwMode="auto">
              <a:xfrm>
                <a:off x="6983413" y="2582863"/>
                <a:ext cx="706438" cy="504825"/>
              </a:xfrm>
              <a:custGeom>
                <a:avLst/>
                <a:gdLst>
                  <a:gd name="T0" fmla="*/ 445 w 445"/>
                  <a:gd name="T1" fmla="*/ 318 h 318"/>
                  <a:gd name="T2" fmla="*/ 0 w 445"/>
                  <a:gd name="T3" fmla="*/ 318 h 318"/>
                  <a:gd name="T4" fmla="*/ 0 w 445"/>
                  <a:gd name="T5" fmla="*/ 0 h 318"/>
                  <a:gd name="T6" fmla="*/ 445 w 445"/>
                  <a:gd name="T7" fmla="*/ 0 h 318"/>
                  <a:gd name="T8" fmla="*/ 445 w 445"/>
                  <a:gd name="T9" fmla="*/ 318 h 318"/>
                  <a:gd name="T10" fmla="*/ 24 w 445"/>
                  <a:gd name="T11" fmla="*/ 297 h 318"/>
                  <a:gd name="T12" fmla="*/ 423 w 445"/>
                  <a:gd name="T13" fmla="*/ 297 h 318"/>
                  <a:gd name="T14" fmla="*/ 423 w 445"/>
                  <a:gd name="T15" fmla="*/ 21 h 318"/>
                  <a:gd name="T16" fmla="*/ 24 w 445"/>
                  <a:gd name="T17" fmla="*/ 21 h 318"/>
                  <a:gd name="T18" fmla="*/ 24 w 445"/>
                  <a:gd name="T1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318">
                    <a:moveTo>
                      <a:pt x="445" y="318"/>
                    </a:moveTo>
                    <a:lnTo>
                      <a:pt x="0" y="318"/>
                    </a:lnTo>
                    <a:lnTo>
                      <a:pt x="0" y="0"/>
                    </a:lnTo>
                    <a:lnTo>
                      <a:pt x="445" y="0"/>
                    </a:lnTo>
                    <a:lnTo>
                      <a:pt x="445" y="318"/>
                    </a:lnTo>
                    <a:close/>
                    <a:moveTo>
                      <a:pt x="24" y="297"/>
                    </a:moveTo>
                    <a:lnTo>
                      <a:pt x="423" y="297"/>
                    </a:lnTo>
                    <a:lnTo>
                      <a:pt x="423" y="21"/>
                    </a:lnTo>
                    <a:lnTo>
                      <a:pt x="24" y="21"/>
                    </a:lnTo>
                    <a:lnTo>
                      <a:pt x="24"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8" name="Freeform 37">
                <a:extLst>
                  <a:ext uri="{FF2B5EF4-FFF2-40B4-BE49-F238E27FC236}">
                    <a16:creationId xmlns:a16="http://schemas.microsoft.com/office/drawing/2014/main" id="{3C0AE635-FE81-EACE-70A6-34F0FA68E60B}"/>
                  </a:ext>
                </a:extLst>
              </p:cNvPr>
              <p:cNvSpPr>
                <a:spLocks noEditPoints="1"/>
              </p:cNvSpPr>
              <p:nvPr/>
            </p:nvSpPr>
            <p:spPr bwMode="auto">
              <a:xfrm>
                <a:off x="7327900" y="2665413"/>
                <a:ext cx="301625" cy="303213"/>
              </a:xfrm>
              <a:custGeom>
                <a:avLst/>
                <a:gdLst>
                  <a:gd name="T0" fmla="*/ 41 w 81"/>
                  <a:gd name="T1" fmla="*/ 81 h 81"/>
                  <a:gd name="T2" fmla="*/ 0 w 81"/>
                  <a:gd name="T3" fmla="*/ 40 h 81"/>
                  <a:gd name="T4" fmla="*/ 41 w 81"/>
                  <a:gd name="T5" fmla="*/ 0 h 81"/>
                  <a:gd name="T6" fmla="*/ 81 w 81"/>
                  <a:gd name="T7" fmla="*/ 40 h 81"/>
                  <a:gd name="T8" fmla="*/ 41 w 81"/>
                  <a:gd name="T9" fmla="*/ 81 h 81"/>
                  <a:gd name="T10" fmla="*/ 41 w 81"/>
                  <a:gd name="T11" fmla="*/ 9 h 81"/>
                  <a:gd name="T12" fmla="*/ 9 w 81"/>
                  <a:gd name="T13" fmla="*/ 40 h 81"/>
                  <a:gd name="T14" fmla="*/ 41 w 81"/>
                  <a:gd name="T15" fmla="*/ 71 h 81"/>
                  <a:gd name="T16" fmla="*/ 72 w 81"/>
                  <a:gd name="T17" fmla="*/ 40 h 81"/>
                  <a:gd name="T18" fmla="*/ 41 w 81"/>
                  <a:gd name="T19"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cubicBezTo>
                      <a:pt x="18" y="81"/>
                      <a:pt x="0" y="62"/>
                      <a:pt x="0" y="40"/>
                    </a:cubicBezTo>
                    <a:cubicBezTo>
                      <a:pt x="0" y="18"/>
                      <a:pt x="18" y="0"/>
                      <a:pt x="41" y="0"/>
                    </a:cubicBezTo>
                    <a:cubicBezTo>
                      <a:pt x="63" y="0"/>
                      <a:pt x="81" y="18"/>
                      <a:pt x="81" y="40"/>
                    </a:cubicBezTo>
                    <a:cubicBezTo>
                      <a:pt x="81" y="62"/>
                      <a:pt x="63" y="81"/>
                      <a:pt x="41" y="81"/>
                    </a:cubicBezTo>
                    <a:close/>
                    <a:moveTo>
                      <a:pt x="41" y="9"/>
                    </a:moveTo>
                    <a:cubicBezTo>
                      <a:pt x="23" y="9"/>
                      <a:pt x="9" y="23"/>
                      <a:pt x="9" y="40"/>
                    </a:cubicBezTo>
                    <a:cubicBezTo>
                      <a:pt x="9" y="57"/>
                      <a:pt x="23" y="71"/>
                      <a:pt x="41" y="71"/>
                    </a:cubicBezTo>
                    <a:cubicBezTo>
                      <a:pt x="58" y="71"/>
                      <a:pt x="72" y="57"/>
                      <a:pt x="72" y="40"/>
                    </a:cubicBezTo>
                    <a:cubicBezTo>
                      <a:pt x="72" y="23"/>
                      <a:pt x="58" y="9"/>
                      <a:pt x="4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Freeform 38">
                <a:extLst>
                  <a:ext uri="{FF2B5EF4-FFF2-40B4-BE49-F238E27FC236}">
                    <a16:creationId xmlns:a16="http://schemas.microsoft.com/office/drawing/2014/main" id="{32912BBC-F215-E92A-3B47-E705B0518740}"/>
                  </a:ext>
                </a:extLst>
              </p:cNvPr>
              <p:cNvSpPr>
                <a:spLocks/>
              </p:cNvSpPr>
              <p:nvPr/>
            </p:nvSpPr>
            <p:spPr bwMode="auto">
              <a:xfrm>
                <a:off x="7458075" y="2695575"/>
                <a:ext cx="157163" cy="138113"/>
              </a:xfrm>
              <a:custGeom>
                <a:avLst/>
                <a:gdLst>
                  <a:gd name="T0" fmla="*/ 99 w 99"/>
                  <a:gd name="T1" fmla="*/ 87 h 87"/>
                  <a:gd name="T2" fmla="*/ 0 w 99"/>
                  <a:gd name="T3" fmla="*/ 87 h 87"/>
                  <a:gd name="T4" fmla="*/ 0 w 99"/>
                  <a:gd name="T5" fmla="*/ 0 h 87"/>
                  <a:gd name="T6" fmla="*/ 21 w 99"/>
                  <a:gd name="T7" fmla="*/ 0 h 87"/>
                  <a:gd name="T8" fmla="*/ 21 w 99"/>
                  <a:gd name="T9" fmla="*/ 63 h 87"/>
                  <a:gd name="T10" fmla="*/ 99 w 99"/>
                  <a:gd name="T11" fmla="*/ 63 h 87"/>
                  <a:gd name="T12" fmla="*/ 99 w 99"/>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99" h="87">
                    <a:moveTo>
                      <a:pt x="99" y="87"/>
                    </a:moveTo>
                    <a:lnTo>
                      <a:pt x="0" y="87"/>
                    </a:lnTo>
                    <a:lnTo>
                      <a:pt x="0" y="0"/>
                    </a:lnTo>
                    <a:lnTo>
                      <a:pt x="21" y="0"/>
                    </a:lnTo>
                    <a:lnTo>
                      <a:pt x="21" y="63"/>
                    </a:lnTo>
                    <a:lnTo>
                      <a:pt x="99" y="63"/>
                    </a:lnTo>
                    <a:lnTo>
                      <a:pt x="99"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0" name="Rectangle 39">
                <a:extLst>
                  <a:ext uri="{FF2B5EF4-FFF2-40B4-BE49-F238E27FC236}">
                    <a16:creationId xmlns:a16="http://schemas.microsoft.com/office/drawing/2014/main" id="{27448136-0BC3-80EA-2A24-ECAB891070E6}"/>
                  </a:ext>
                </a:extLst>
              </p:cNvPr>
              <p:cNvSpPr>
                <a:spLocks noChangeArrowheads="1"/>
              </p:cNvSpPr>
              <p:nvPr/>
            </p:nvSpPr>
            <p:spPr bwMode="auto">
              <a:xfrm>
                <a:off x="7107238" y="2751138"/>
                <a:ext cx="36513"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3" name="Rectangle 40">
                <a:extLst>
                  <a:ext uri="{FF2B5EF4-FFF2-40B4-BE49-F238E27FC236}">
                    <a16:creationId xmlns:a16="http://schemas.microsoft.com/office/drawing/2014/main" id="{4B71FB99-E1E2-70EB-9ABD-64F9412C2EE4}"/>
                  </a:ext>
                </a:extLst>
              </p:cNvPr>
              <p:cNvSpPr>
                <a:spLocks noChangeArrowheads="1"/>
              </p:cNvSpPr>
              <p:nvPr/>
            </p:nvSpPr>
            <p:spPr bwMode="auto">
              <a:xfrm>
                <a:off x="7177088" y="2828925"/>
                <a:ext cx="34925" cy="134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Rectangle 41">
                <a:extLst>
                  <a:ext uri="{FF2B5EF4-FFF2-40B4-BE49-F238E27FC236}">
                    <a16:creationId xmlns:a16="http://schemas.microsoft.com/office/drawing/2014/main" id="{9D3484C4-E33F-70EA-0FD8-CA3FC9F4AF59}"/>
                  </a:ext>
                </a:extLst>
              </p:cNvPr>
              <p:cNvSpPr>
                <a:spLocks noChangeArrowheads="1"/>
              </p:cNvSpPr>
              <p:nvPr/>
            </p:nvSpPr>
            <p:spPr bwMode="auto">
              <a:xfrm>
                <a:off x="7245350" y="2878138"/>
                <a:ext cx="33338" cy="85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Rectangle 42">
                <a:extLst>
                  <a:ext uri="{FF2B5EF4-FFF2-40B4-BE49-F238E27FC236}">
                    <a16:creationId xmlns:a16="http://schemas.microsoft.com/office/drawing/2014/main" id="{D0EAF4E8-9258-1570-A5F6-DB144B06E62D}"/>
                  </a:ext>
                </a:extLst>
              </p:cNvPr>
              <p:cNvSpPr>
                <a:spLocks noChangeArrowheads="1"/>
              </p:cNvSpPr>
              <p:nvPr/>
            </p:nvSpPr>
            <p:spPr bwMode="auto">
              <a:xfrm>
                <a:off x="7319963" y="3076575"/>
                <a:ext cx="36513" cy="122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Rectangle 43">
                <a:extLst>
                  <a:ext uri="{FF2B5EF4-FFF2-40B4-BE49-F238E27FC236}">
                    <a16:creationId xmlns:a16="http://schemas.microsoft.com/office/drawing/2014/main" id="{54283561-C845-2EEF-FF4C-99848F9F44D1}"/>
                  </a:ext>
                </a:extLst>
              </p:cNvPr>
              <p:cNvSpPr>
                <a:spLocks noChangeArrowheads="1"/>
              </p:cNvSpPr>
              <p:nvPr/>
            </p:nvSpPr>
            <p:spPr bwMode="auto">
              <a:xfrm>
                <a:off x="6931025" y="2511425"/>
                <a:ext cx="8143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13" name="Rectangle 44">
              <a:extLst>
                <a:ext uri="{FF2B5EF4-FFF2-40B4-BE49-F238E27FC236}">
                  <a16:creationId xmlns:a16="http://schemas.microsoft.com/office/drawing/2014/main" id="{B2AAD564-4B0C-3D99-0938-2A3797D9959A}"/>
                </a:ext>
              </a:extLst>
            </p:cNvPr>
            <p:cNvSpPr>
              <a:spLocks noChangeArrowheads="1"/>
            </p:cNvSpPr>
            <p:nvPr/>
          </p:nvSpPr>
          <p:spPr bwMode="auto">
            <a:xfrm>
              <a:off x="7289800" y="3192463"/>
              <a:ext cx="9683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30" name="그룹 29">
            <a:extLst>
              <a:ext uri="{FF2B5EF4-FFF2-40B4-BE49-F238E27FC236}">
                <a16:creationId xmlns:a16="http://schemas.microsoft.com/office/drawing/2014/main" id="{0BF5662D-B61D-4CE8-0D25-89B8C92431E3}"/>
              </a:ext>
            </a:extLst>
          </p:cNvPr>
          <p:cNvGrpSpPr/>
          <p:nvPr/>
        </p:nvGrpSpPr>
        <p:grpSpPr>
          <a:xfrm>
            <a:off x="7006878" y="3734411"/>
            <a:ext cx="528955" cy="494079"/>
            <a:chOff x="5292725" y="2359025"/>
            <a:chExt cx="1011238" cy="944563"/>
          </a:xfrm>
          <a:solidFill>
            <a:schemeClr val="bg1"/>
          </a:solidFill>
        </p:grpSpPr>
        <p:sp>
          <p:nvSpPr>
            <p:cNvPr id="31" name="Freeform 150">
              <a:extLst>
                <a:ext uri="{FF2B5EF4-FFF2-40B4-BE49-F238E27FC236}">
                  <a16:creationId xmlns:a16="http://schemas.microsoft.com/office/drawing/2014/main" id="{59964FEF-DD20-3FA6-5615-E81A3F1478AE}"/>
                </a:ext>
              </a:extLst>
            </p:cNvPr>
            <p:cNvSpPr>
              <a:spLocks noEditPoints="1"/>
            </p:cNvSpPr>
            <p:nvPr/>
          </p:nvSpPr>
          <p:spPr bwMode="auto">
            <a:xfrm>
              <a:off x="5292725" y="2414588"/>
              <a:ext cx="582613" cy="725488"/>
            </a:xfrm>
            <a:custGeom>
              <a:avLst/>
              <a:gdLst>
                <a:gd name="T0" fmla="*/ 42 w 156"/>
                <a:gd name="T1" fmla="*/ 186 h 194"/>
                <a:gd name="T2" fmla="*/ 59 w 156"/>
                <a:gd name="T3" fmla="*/ 186 h 194"/>
                <a:gd name="T4" fmla="*/ 31 w 156"/>
                <a:gd name="T5" fmla="*/ 177 h 194"/>
                <a:gd name="T6" fmla="*/ 29 w 156"/>
                <a:gd name="T7" fmla="*/ 160 h 194"/>
                <a:gd name="T8" fmla="*/ 31 w 156"/>
                <a:gd name="T9" fmla="*/ 177 h 194"/>
                <a:gd name="T10" fmla="*/ 8 w 156"/>
                <a:gd name="T11" fmla="*/ 141 h 194"/>
                <a:gd name="T12" fmla="*/ 22 w 156"/>
                <a:gd name="T13" fmla="*/ 149 h 194"/>
                <a:gd name="T14" fmla="*/ 3 w 156"/>
                <a:gd name="T15" fmla="*/ 127 h 194"/>
                <a:gd name="T16" fmla="*/ 10 w 156"/>
                <a:gd name="T17" fmla="*/ 112 h 194"/>
                <a:gd name="T18" fmla="*/ 3 w 156"/>
                <a:gd name="T19" fmla="*/ 127 h 194"/>
                <a:gd name="T20" fmla="*/ 0 w 156"/>
                <a:gd name="T21" fmla="*/ 98 h 194"/>
                <a:gd name="T22" fmla="*/ 11 w 156"/>
                <a:gd name="T23" fmla="*/ 86 h 194"/>
                <a:gd name="T24" fmla="*/ 14 w 156"/>
                <a:gd name="T25" fmla="*/ 73 h 194"/>
                <a:gd name="T26" fmla="*/ 11 w 156"/>
                <a:gd name="T27" fmla="*/ 57 h 194"/>
                <a:gd name="T28" fmla="*/ 14 w 156"/>
                <a:gd name="T29" fmla="*/ 73 h 194"/>
                <a:gd name="T30" fmla="*/ 19 w 156"/>
                <a:gd name="T31" fmla="*/ 44 h 194"/>
                <a:gd name="T32" fmla="*/ 34 w 156"/>
                <a:gd name="T33" fmla="*/ 39 h 194"/>
                <a:gd name="T34" fmla="*/ 44 w 156"/>
                <a:gd name="T35" fmla="*/ 30 h 194"/>
                <a:gd name="T36" fmla="*/ 50 w 156"/>
                <a:gd name="T37" fmla="*/ 15 h 194"/>
                <a:gd name="T38" fmla="*/ 44 w 156"/>
                <a:gd name="T39" fmla="*/ 30 h 194"/>
                <a:gd name="T40" fmla="*/ 143 w 156"/>
                <a:gd name="T41" fmla="*/ 18 h 194"/>
                <a:gd name="T42" fmla="*/ 156 w 156"/>
                <a:gd name="T43" fmla="*/ 14 h 194"/>
                <a:gd name="T44" fmla="*/ 66 w 156"/>
                <a:gd name="T45" fmla="*/ 17 h 194"/>
                <a:gd name="T46" fmla="*/ 76 w 156"/>
                <a:gd name="T47" fmla="*/ 3 h 194"/>
                <a:gd name="T48" fmla="*/ 66 w 156"/>
                <a:gd name="T49" fmla="*/ 17 h 194"/>
                <a:gd name="T50" fmla="*/ 118 w 156"/>
                <a:gd name="T51" fmla="*/ 10 h 194"/>
                <a:gd name="T52" fmla="*/ 133 w 156"/>
                <a:gd name="T53" fmla="*/ 4 h 194"/>
                <a:gd name="T54" fmla="*/ 92 w 156"/>
                <a:gd name="T55" fmla="*/ 10 h 194"/>
                <a:gd name="T56" fmla="*/ 103 w 156"/>
                <a:gd name="T57" fmla="*/ 0 h 194"/>
                <a:gd name="T58" fmla="*/ 105 w 156"/>
                <a:gd name="T59" fmla="*/ 0 h 194"/>
                <a:gd name="T60" fmla="*/ 103 w 156"/>
                <a:gd name="T61" fmla="*/ 9 h 194"/>
                <a:gd name="T62" fmla="*/ 92 w 156"/>
                <a:gd name="T63" fmla="*/ 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94">
                  <a:moveTo>
                    <a:pt x="55" y="194"/>
                  </a:moveTo>
                  <a:cubicBezTo>
                    <a:pt x="50" y="192"/>
                    <a:pt x="46" y="189"/>
                    <a:pt x="42" y="186"/>
                  </a:cubicBezTo>
                  <a:cubicBezTo>
                    <a:pt x="48" y="179"/>
                    <a:pt x="48" y="179"/>
                    <a:pt x="48" y="179"/>
                  </a:cubicBezTo>
                  <a:cubicBezTo>
                    <a:pt x="51" y="181"/>
                    <a:pt x="55" y="184"/>
                    <a:pt x="59" y="186"/>
                  </a:cubicBezTo>
                  <a:lnTo>
                    <a:pt x="55" y="194"/>
                  </a:lnTo>
                  <a:close/>
                  <a:moveTo>
                    <a:pt x="31" y="177"/>
                  </a:moveTo>
                  <a:cubicBezTo>
                    <a:pt x="28" y="173"/>
                    <a:pt x="25" y="170"/>
                    <a:pt x="22" y="166"/>
                  </a:cubicBezTo>
                  <a:cubicBezTo>
                    <a:pt x="29" y="160"/>
                    <a:pt x="29" y="160"/>
                    <a:pt x="29" y="160"/>
                  </a:cubicBezTo>
                  <a:cubicBezTo>
                    <a:pt x="32" y="164"/>
                    <a:pt x="35" y="167"/>
                    <a:pt x="38" y="170"/>
                  </a:cubicBezTo>
                  <a:lnTo>
                    <a:pt x="31" y="177"/>
                  </a:lnTo>
                  <a:close/>
                  <a:moveTo>
                    <a:pt x="14" y="154"/>
                  </a:moveTo>
                  <a:cubicBezTo>
                    <a:pt x="11" y="150"/>
                    <a:pt x="9" y="145"/>
                    <a:pt x="8" y="141"/>
                  </a:cubicBezTo>
                  <a:cubicBezTo>
                    <a:pt x="16" y="138"/>
                    <a:pt x="16" y="138"/>
                    <a:pt x="16" y="138"/>
                  </a:cubicBezTo>
                  <a:cubicBezTo>
                    <a:pt x="18" y="142"/>
                    <a:pt x="20" y="146"/>
                    <a:pt x="22" y="149"/>
                  </a:cubicBezTo>
                  <a:lnTo>
                    <a:pt x="14" y="154"/>
                  </a:lnTo>
                  <a:close/>
                  <a:moveTo>
                    <a:pt x="3" y="127"/>
                  </a:moveTo>
                  <a:cubicBezTo>
                    <a:pt x="2" y="122"/>
                    <a:pt x="1" y="118"/>
                    <a:pt x="1" y="113"/>
                  </a:cubicBezTo>
                  <a:cubicBezTo>
                    <a:pt x="10" y="112"/>
                    <a:pt x="10" y="112"/>
                    <a:pt x="10" y="112"/>
                  </a:cubicBezTo>
                  <a:cubicBezTo>
                    <a:pt x="10" y="116"/>
                    <a:pt x="11" y="121"/>
                    <a:pt x="12" y="125"/>
                  </a:cubicBezTo>
                  <a:lnTo>
                    <a:pt x="3" y="127"/>
                  </a:lnTo>
                  <a:close/>
                  <a:moveTo>
                    <a:pt x="10" y="99"/>
                  </a:moveTo>
                  <a:cubicBezTo>
                    <a:pt x="0" y="98"/>
                    <a:pt x="0" y="98"/>
                    <a:pt x="0" y="98"/>
                  </a:cubicBezTo>
                  <a:cubicBezTo>
                    <a:pt x="1" y="94"/>
                    <a:pt x="1" y="89"/>
                    <a:pt x="2" y="84"/>
                  </a:cubicBezTo>
                  <a:cubicBezTo>
                    <a:pt x="11" y="86"/>
                    <a:pt x="11" y="86"/>
                    <a:pt x="11" y="86"/>
                  </a:cubicBezTo>
                  <a:cubicBezTo>
                    <a:pt x="10" y="90"/>
                    <a:pt x="10" y="94"/>
                    <a:pt x="10" y="99"/>
                  </a:cubicBezTo>
                  <a:close/>
                  <a:moveTo>
                    <a:pt x="14" y="73"/>
                  </a:moveTo>
                  <a:cubicBezTo>
                    <a:pt x="6" y="70"/>
                    <a:pt x="6" y="70"/>
                    <a:pt x="6" y="70"/>
                  </a:cubicBezTo>
                  <a:cubicBezTo>
                    <a:pt x="7" y="66"/>
                    <a:pt x="9" y="61"/>
                    <a:pt x="11" y="57"/>
                  </a:cubicBezTo>
                  <a:cubicBezTo>
                    <a:pt x="19" y="61"/>
                    <a:pt x="19" y="61"/>
                    <a:pt x="19" y="61"/>
                  </a:cubicBezTo>
                  <a:cubicBezTo>
                    <a:pt x="17" y="65"/>
                    <a:pt x="16" y="69"/>
                    <a:pt x="14" y="73"/>
                  </a:cubicBezTo>
                  <a:close/>
                  <a:moveTo>
                    <a:pt x="26" y="50"/>
                  </a:moveTo>
                  <a:cubicBezTo>
                    <a:pt x="19" y="44"/>
                    <a:pt x="19" y="44"/>
                    <a:pt x="19" y="44"/>
                  </a:cubicBezTo>
                  <a:cubicBezTo>
                    <a:pt x="21" y="40"/>
                    <a:pt x="24" y="37"/>
                    <a:pt x="28" y="33"/>
                  </a:cubicBezTo>
                  <a:cubicBezTo>
                    <a:pt x="34" y="39"/>
                    <a:pt x="34" y="39"/>
                    <a:pt x="34" y="39"/>
                  </a:cubicBezTo>
                  <a:cubicBezTo>
                    <a:pt x="31" y="43"/>
                    <a:pt x="29" y="46"/>
                    <a:pt x="26" y="50"/>
                  </a:cubicBezTo>
                  <a:close/>
                  <a:moveTo>
                    <a:pt x="44" y="30"/>
                  </a:moveTo>
                  <a:cubicBezTo>
                    <a:pt x="38" y="23"/>
                    <a:pt x="38" y="23"/>
                    <a:pt x="38" y="23"/>
                  </a:cubicBezTo>
                  <a:cubicBezTo>
                    <a:pt x="42" y="20"/>
                    <a:pt x="46" y="17"/>
                    <a:pt x="50" y="15"/>
                  </a:cubicBezTo>
                  <a:cubicBezTo>
                    <a:pt x="55" y="23"/>
                    <a:pt x="55" y="23"/>
                    <a:pt x="55" y="23"/>
                  </a:cubicBezTo>
                  <a:cubicBezTo>
                    <a:pt x="51" y="25"/>
                    <a:pt x="47" y="27"/>
                    <a:pt x="44" y="30"/>
                  </a:cubicBezTo>
                  <a:close/>
                  <a:moveTo>
                    <a:pt x="151" y="22"/>
                  </a:moveTo>
                  <a:cubicBezTo>
                    <a:pt x="148" y="21"/>
                    <a:pt x="146" y="19"/>
                    <a:pt x="143" y="18"/>
                  </a:cubicBezTo>
                  <a:cubicBezTo>
                    <a:pt x="147" y="10"/>
                    <a:pt x="147" y="10"/>
                    <a:pt x="147" y="10"/>
                  </a:cubicBezTo>
                  <a:cubicBezTo>
                    <a:pt x="150" y="11"/>
                    <a:pt x="153" y="12"/>
                    <a:pt x="156" y="14"/>
                  </a:cubicBezTo>
                  <a:lnTo>
                    <a:pt x="151" y="22"/>
                  </a:lnTo>
                  <a:close/>
                  <a:moveTo>
                    <a:pt x="66" y="17"/>
                  </a:moveTo>
                  <a:cubicBezTo>
                    <a:pt x="63" y="8"/>
                    <a:pt x="63" y="8"/>
                    <a:pt x="63" y="8"/>
                  </a:cubicBezTo>
                  <a:cubicBezTo>
                    <a:pt x="67" y="6"/>
                    <a:pt x="72" y="5"/>
                    <a:pt x="76" y="3"/>
                  </a:cubicBezTo>
                  <a:cubicBezTo>
                    <a:pt x="79" y="12"/>
                    <a:pt x="79" y="12"/>
                    <a:pt x="79" y="12"/>
                  </a:cubicBezTo>
                  <a:cubicBezTo>
                    <a:pt x="75" y="13"/>
                    <a:pt x="70" y="15"/>
                    <a:pt x="66" y="17"/>
                  </a:cubicBezTo>
                  <a:close/>
                  <a:moveTo>
                    <a:pt x="131" y="13"/>
                  </a:moveTo>
                  <a:cubicBezTo>
                    <a:pt x="127" y="12"/>
                    <a:pt x="122" y="11"/>
                    <a:pt x="118" y="10"/>
                  </a:cubicBezTo>
                  <a:cubicBezTo>
                    <a:pt x="119" y="1"/>
                    <a:pt x="119" y="1"/>
                    <a:pt x="119" y="1"/>
                  </a:cubicBezTo>
                  <a:cubicBezTo>
                    <a:pt x="124" y="2"/>
                    <a:pt x="129" y="3"/>
                    <a:pt x="133" y="4"/>
                  </a:cubicBezTo>
                  <a:lnTo>
                    <a:pt x="131" y="13"/>
                  </a:lnTo>
                  <a:close/>
                  <a:moveTo>
                    <a:pt x="92" y="10"/>
                  </a:moveTo>
                  <a:cubicBezTo>
                    <a:pt x="91" y="1"/>
                    <a:pt x="91" y="1"/>
                    <a:pt x="91" y="1"/>
                  </a:cubicBezTo>
                  <a:cubicBezTo>
                    <a:pt x="95" y="0"/>
                    <a:pt x="99" y="0"/>
                    <a:pt x="103" y="0"/>
                  </a:cubicBezTo>
                  <a:cubicBezTo>
                    <a:pt x="103" y="0"/>
                    <a:pt x="103" y="0"/>
                    <a:pt x="103" y="0"/>
                  </a:cubicBezTo>
                  <a:cubicBezTo>
                    <a:pt x="105" y="0"/>
                    <a:pt x="105" y="0"/>
                    <a:pt x="105" y="0"/>
                  </a:cubicBezTo>
                  <a:cubicBezTo>
                    <a:pt x="105" y="9"/>
                    <a:pt x="105" y="9"/>
                    <a:pt x="105" y="9"/>
                  </a:cubicBezTo>
                  <a:cubicBezTo>
                    <a:pt x="103" y="9"/>
                    <a:pt x="103" y="9"/>
                    <a:pt x="103" y="9"/>
                  </a:cubicBezTo>
                  <a:cubicBezTo>
                    <a:pt x="103" y="9"/>
                    <a:pt x="103" y="9"/>
                    <a:pt x="103" y="9"/>
                  </a:cubicBezTo>
                  <a:cubicBezTo>
                    <a:pt x="99" y="9"/>
                    <a:pt x="96" y="9"/>
                    <a:pt x="9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2" name="Freeform 151">
              <a:extLst>
                <a:ext uri="{FF2B5EF4-FFF2-40B4-BE49-F238E27FC236}">
                  <a16:creationId xmlns:a16="http://schemas.microsoft.com/office/drawing/2014/main" id="{8490F15F-7506-9155-C14B-13D0B7221012}"/>
                </a:ext>
              </a:extLst>
            </p:cNvPr>
            <p:cNvSpPr>
              <a:spLocks noEditPoints="1"/>
            </p:cNvSpPr>
            <p:nvPr/>
          </p:nvSpPr>
          <p:spPr bwMode="auto">
            <a:xfrm>
              <a:off x="5872163" y="2800350"/>
              <a:ext cx="190500" cy="320675"/>
            </a:xfrm>
            <a:custGeom>
              <a:avLst/>
              <a:gdLst>
                <a:gd name="T0" fmla="*/ 6 w 51"/>
                <a:gd name="T1" fmla="*/ 86 h 86"/>
                <a:gd name="T2" fmla="*/ 0 w 51"/>
                <a:gd name="T3" fmla="*/ 78 h 86"/>
                <a:gd name="T4" fmla="*/ 11 w 51"/>
                <a:gd name="T5" fmla="*/ 70 h 86"/>
                <a:gd name="T6" fmla="*/ 17 w 51"/>
                <a:gd name="T7" fmla="*/ 77 h 86"/>
                <a:gd name="T8" fmla="*/ 6 w 51"/>
                <a:gd name="T9" fmla="*/ 86 h 86"/>
                <a:gd name="T10" fmla="*/ 27 w 51"/>
                <a:gd name="T11" fmla="*/ 66 h 86"/>
                <a:gd name="T12" fmla="*/ 20 w 51"/>
                <a:gd name="T13" fmla="*/ 60 h 86"/>
                <a:gd name="T14" fmla="*/ 28 w 51"/>
                <a:gd name="T15" fmla="*/ 50 h 86"/>
                <a:gd name="T16" fmla="*/ 36 w 51"/>
                <a:gd name="T17" fmla="*/ 55 h 86"/>
                <a:gd name="T18" fmla="*/ 27 w 51"/>
                <a:gd name="T19" fmla="*/ 66 h 86"/>
                <a:gd name="T20" fmla="*/ 42 w 51"/>
                <a:gd name="T21" fmla="*/ 42 h 86"/>
                <a:gd name="T22" fmla="*/ 34 w 51"/>
                <a:gd name="T23" fmla="*/ 38 h 86"/>
                <a:gd name="T24" fmla="*/ 39 w 51"/>
                <a:gd name="T25" fmla="*/ 26 h 86"/>
                <a:gd name="T26" fmla="*/ 47 w 51"/>
                <a:gd name="T27" fmla="*/ 28 h 86"/>
                <a:gd name="T28" fmla="*/ 42 w 51"/>
                <a:gd name="T29" fmla="*/ 42 h 86"/>
                <a:gd name="T30" fmla="*/ 50 w 51"/>
                <a:gd name="T31" fmla="*/ 14 h 86"/>
                <a:gd name="T32" fmla="*/ 41 w 51"/>
                <a:gd name="T33" fmla="*/ 13 h 86"/>
                <a:gd name="T34" fmla="*/ 42 w 51"/>
                <a:gd name="T35" fmla="*/ 0 h 86"/>
                <a:gd name="T36" fmla="*/ 51 w 51"/>
                <a:gd name="T37" fmla="*/ 0 h 86"/>
                <a:gd name="T38" fmla="*/ 50 w 51"/>
                <a:gd name="T39" fmla="*/ 1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86">
                  <a:moveTo>
                    <a:pt x="6" y="86"/>
                  </a:moveTo>
                  <a:cubicBezTo>
                    <a:pt x="0" y="78"/>
                    <a:pt x="0" y="78"/>
                    <a:pt x="0" y="78"/>
                  </a:cubicBezTo>
                  <a:cubicBezTo>
                    <a:pt x="4" y="76"/>
                    <a:pt x="8" y="73"/>
                    <a:pt x="11" y="70"/>
                  </a:cubicBezTo>
                  <a:cubicBezTo>
                    <a:pt x="17" y="77"/>
                    <a:pt x="17" y="77"/>
                    <a:pt x="17" y="77"/>
                  </a:cubicBezTo>
                  <a:cubicBezTo>
                    <a:pt x="13" y="80"/>
                    <a:pt x="10" y="83"/>
                    <a:pt x="6" y="86"/>
                  </a:cubicBezTo>
                  <a:close/>
                  <a:moveTo>
                    <a:pt x="27" y="66"/>
                  </a:moveTo>
                  <a:cubicBezTo>
                    <a:pt x="20" y="60"/>
                    <a:pt x="20" y="60"/>
                    <a:pt x="20" y="60"/>
                  </a:cubicBezTo>
                  <a:cubicBezTo>
                    <a:pt x="23" y="57"/>
                    <a:pt x="25" y="54"/>
                    <a:pt x="28" y="50"/>
                  </a:cubicBezTo>
                  <a:cubicBezTo>
                    <a:pt x="36" y="55"/>
                    <a:pt x="36" y="55"/>
                    <a:pt x="36" y="55"/>
                  </a:cubicBezTo>
                  <a:cubicBezTo>
                    <a:pt x="33" y="59"/>
                    <a:pt x="30" y="63"/>
                    <a:pt x="27" y="66"/>
                  </a:cubicBezTo>
                  <a:close/>
                  <a:moveTo>
                    <a:pt x="42" y="42"/>
                  </a:moveTo>
                  <a:cubicBezTo>
                    <a:pt x="34" y="38"/>
                    <a:pt x="34" y="38"/>
                    <a:pt x="34" y="38"/>
                  </a:cubicBezTo>
                  <a:cubicBezTo>
                    <a:pt x="36" y="34"/>
                    <a:pt x="37" y="30"/>
                    <a:pt x="39" y="26"/>
                  </a:cubicBezTo>
                  <a:cubicBezTo>
                    <a:pt x="47" y="28"/>
                    <a:pt x="47" y="28"/>
                    <a:pt x="47" y="28"/>
                  </a:cubicBezTo>
                  <a:cubicBezTo>
                    <a:pt x="46" y="33"/>
                    <a:pt x="44" y="38"/>
                    <a:pt x="42" y="42"/>
                  </a:cubicBezTo>
                  <a:close/>
                  <a:moveTo>
                    <a:pt x="50" y="14"/>
                  </a:moveTo>
                  <a:cubicBezTo>
                    <a:pt x="41" y="13"/>
                    <a:pt x="41" y="13"/>
                    <a:pt x="41" y="13"/>
                  </a:cubicBezTo>
                  <a:cubicBezTo>
                    <a:pt x="42" y="9"/>
                    <a:pt x="42" y="4"/>
                    <a:pt x="42" y="0"/>
                  </a:cubicBezTo>
                  <a:cubicBezTo>
                    <a:pt x="51" y="0"/>
                    <a:pt x="51" y="0"/>
                    <a:pt x="51" y="0"/>
                  </a:cubicBezTo>
                  <a:cubicBezTo>
                    <a:pt x="51" y="5"/>
                    <a:pt x="51" y="10"/>
                    <a:pt x="5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3" name="Freeform 152">
              <a:extLst>
                <a:ext uri="{FF2B5EF4-FFF2-40B4-BE49-F238E27FC236}">
                  <a16:creationId xmlns:a16="http://schemas.microsoft.com/office/drawing/2014/main" id="{589A1567-1D80-AE64-9D36-A2A7F5E77A90}"/>
                </a:ext>
              </a:extLst>
            </p:cNvPr>
            <p:cNvSpPr>
              <a:spLocks noEditPoints="1"/>
            </p:cNvSpPr>
            <p:nvPr/>
          </p:nvSpPr>
          <p:spPr bwMode="auto">
            <a:xfrm>
              <a:off x="5565775" y="3217863"/>
              <a:ext cx="227013" cy="85725"/>
            </a:xfrm>
            <a:custGeom>
              <a:avLst/>
              <a:gdLst>
                <a:gd name="T0" fmla="*/ 53 w 61"/>
                <a:gd name="T1" fmla="*/ 23 h 23"/>
                <a:gd name="T2" fmla="*/ 9 w 61"/>
                <a:gd name="T3" fmla="*/ 23 h 23"/>
                <a:gd name="T4" fmla="*/ 0 w 61"/>
                <a:gd name="T5" fmla="*/ 14 h 23"/>
                <a:gd name="T6" fmla="*/ 0 w 61"/>
                <a:gd name="T7" fmla="*/ 8 h 23"/>
                <a:gd name="T8" fmla="*/ 9 w 61"/>
                <a:gd name="T9" fmla="*/ 0 h 23"/>
                <a:gd name="T10" fmla="*/ 53 w 61"/>
                <a:gd name="T11" fmla="*/ 0 h 23"/>
                <a:gd name="T12" fmla="*/ 61 w 61"/>
                <a:gd name="T13" fmla="*/ 8 h 23"/>
                <a:gd name="T14" fmla="*/ 61 w 61"/>
                <a:gd name="T15" fmla="*/ 14 h 23"/>
                <a:gd name="T16" fmla="*/ 53 w 61"/>
                <a:gd name="T17" fmla="*/ 23 h 23"/>
                <a:gd name="T18" fmla="*/ 10 w 61"/>
                <a:gd name="T19" fmla="*/ 13 h 23"/>
                <a:gd name="T20" fmla="*/ 52 w 61"/>
                <a:gd name="T21" fmla="*/ 13 h 23"/>
                <a:gd name="T22" fmla="*/ 52 w 61"/>
                <a:gd name="T23" fmla="*/ 9 h 23"/>
                <a:gd name="T24" fmla="*/ 10 w 61"/>
                <a:gd name="T25" fmla="*/ 9 h 23"/>
                <a:gd name="T26" fmla="*/ 10 w 61"/>
                <a:gd name="T2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23">
                  <a:moveTo>
                    <a:pt x="53" y="23"/>
                  </a:moveTo>
                  <a:cubicBezTo>
                    <a:pt x="9" y="23"/>
                    <a:pt x="9" y="23"/>
                    <a:pt x="9" y="23"/>
                  </a:cubicBezTo>
                  <a:cubicBezTo>
                    <a:pt x="4" y="23"/>
                    <a:pt x="0" y="19"/>
                    <a:pt x="0" y="14"/>
                  </a:cubicBezTo>
                  <a:cubicBezTo>
                    <a:pt x="0" y="8"/>
                    <a:pt x="0" y="8"/>
                    <a:pt x="0" y="8"/>
                  </a:cubicBezTo>
                  <a:cubicBezTo>
                    <a:pt x="0" y="4"/>
                    <a:pt x="4" y="0"/>
                    <a:pt x="9" y="0"/>
                  </a:cubicBezTo>
                  <a:cubicBezTo>
                    <a:pt x="53" y="0"/>
                    <a:pt x="53" y="0"/>
                    <a:pt x="53" y="0"/>
                  </a:cubicBezTo>
                  <a:cubicBezTo>
                    <a:pt x="58" y="0"/>
                    <a:pt x="61" y="4"/>
                    <a:pt x="61" y="8"/>
                  </a:cubicBezTo>
                  <a:cubicBezTo>
                    <a:pt x="61" y="14"/>
                    <a:pt x="61" y="14"/>
                    <a:pt x="61" y="14"/>
                  </a:cubicBezTo>
                  <a:cubicBezTo>
                    <a:pt x="61" y="19"/>
                    <a:pt x="58" y="23"/>
                    <a:pt x="53" y="23"/>
                  </a:cubicBezTo>
                  <a:close/>
                  <a:moveTo>
                    <a:pt x="10" y="13"/>
                  </a:moveTo>
                  <a:cubicBezTo>
                    <a:pt x="52" y="13"/>
                    <a:pt x="52" y="13"/>
                    <a:pt x="52" y="13"/>
                  </a:cubicBezTo>
                  <a:cubicBezTo>
                    <a:pt x="52" y="9"/>
                    <a:pt x="52" y="9"/>
                    <a:pt x="52" y="9"/>
                  </a:cubicBezTo>
                  <a:cubicBezTo>
                    <a:pt x="10" y="9"/>
                    <a:pt x="10" y="9"/>
                    <a:pt x="10" y="9"/>
                  </a:cubicBezTo>
                  <a:lnTo>
                    <a:pt x="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4" name="Freeform 153">
              <a:extLst>
                <a:ext uri="{FF2B5EF4-FFF2-40B4-BE49-F238E27FC236}">
                  <a16:creationId xmlns:a16="http://schemas.microsoft.com/office/drawing/2014/main" id="{3015DCC2-7CE1-C583-8C88-58ACEFA743BC}"/>
                </a:ext>
              </a:extLst>
            </p:cNvPr>
            <p:cNvSpPr>
              <a:spLocks/>
            </p:cNvSpPr>
            <p:nvPr/>
          </p:nvSpPr>
          <p:spPr bwMode="auto">
            <a:xfrm>
              <a:off x="5438775" y="2632075"/>
              <a:ext cx="492125" cy="452438"/>
            </a:xfrm>
            <a:custGeom>
              <a:avLst/>
              <a:gdLst>
                <a:gd name="T0" fmla="*/ 104 w 132"/>
                <a:gd name="T1" fmla="*/ 121 h 121"/>
                <a:gd name="T2" fmla="*/ 99 w 132"/>
                <a:gd name="T3" fmla="*/ 114 h 121"/>
                <a:gd name="T4" fmla="*/ 123 w 132"/>
                <a:gd name="T5" fmla="*/ 67 h 121"/>
                <a:gd name="T6" fmla="*/ 66 w 132"/>
                <a:gd name="T7" fmla="*/ 9 h 121"/>
                <a:gd name="T8" fmla="*/ 9 w 132"/>
                <a:gd name="T9" fmla="*/ 67 h 121"/>
                <a:gd name="T10" fmla="*/ 31 w 132"/>
                <a:gd name="T11" fmla="*/ 112 h 121"/>
                <a:gd name="T12" fmla="*/ 25 w 132"/>
                <a:gd name="T13" fmla="*/ 119 h 121"/>
                <a:gd name="T14" fmla="*/ 0 w 132"/>
                <a:gd name="T15" fmla="*/ 67 h 121"/>
                <a:gd name="T16" fmla="*/ 66 w 132"/>
                <a:gd name="T17" fmla="*/ 0 h 121"/>
                <a:gd name="T18" fmla="*/ 132 w 132"/>
                <a:gd name="T19" fmla="*/ 67 h 121"/>
                <a:gd name="T20" fmla="*/ 104 w 132"/>
                <a:gd name="T21"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21">
                  <a:moveTo>
                    <a:pt x="104" y="121"/>
                  </a:moveTo>
                  <a:cubicBezTo>
                    <a:pt x="99" y="114"/>
                    <a:pt x="99" y="114"/>
                    <a:pt x="99" y="114"/>
                  </a:cubicBezTo>
                  <a:cubicBezTo>
                    <a:pt x="114" y="103"/>
                    <a:pt x="123" y="85"/>
                    <a:pt x="123" y="67"/>
                  </a:cubicBezTo>
                  <a:cubicBezTo>
                    <a:pt x="123" y="35"/>
                    <a:pt x="97" y="9"/>
                    <a:pt x="66" y="9"/>
                  </a:cubicBezTo>
                  <a:cubicBezTo>
                    <a:pt x="34" y="9"/>
                    <a:pt x="9" y="35"/>
                    <a:pt x="9" y="67"/>
                  </a:cubicBezTo>
                  <a:cubicBezTo>
                    <a:pt x="9" y="84"/>
                    <a:pt x="17" y="101"/>
                    <a:pt x="31" y="112"/>
                  </a:cubicBezTo>
                  <a:cubicBezTo>
                    <a:pt x="25" y="119"/>
                    <a:pt x="25" y="119"/>
                    <a:pt x="25" y="119"/>
                  </a:cubicBezTo>
                  <a:cubicBezTo>
                    <a:pt x="9" y="106"/>
                    <a:pt x="0" y="87"/>
                    <a:pt x="0" y="67"/>
                  </a:cubicBezTo>
                  <a:cubicBezTo>
                    <a:pt x="0" y="30"/>
                    <a:pt x="29" y="0"/>
                    <a:pt x="66" y="0"/>
                  </a:cubicBezTo>
                  <a:cubicBezTo>
                    <a:pt x="103" y="0"/>
                    <a:pt x="132" y="30"/>
                    <a:pt x="132" y="67"/>
                  </a:cubicBezTo>
                  <a:cubicBezTo>
                    <a:pt x="132" y="88"/>
                    <a:pt x="122" y="109"/>
                    <a:pt x="10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5" name="Freeform 154">
              <a:extLst>
                <a:ext uri="{FF2B5EF4-FFF2-40B4-BE49-F238E27FC236}">
                  <a16:creationId xmlns:a16="http://schemas.microsoft.com/office/drawing/2014/main" id="{721445B1-3B18-9C0B-ED5E-21743B3CEE8F}"/>
                </a:ext>
              </a:extLst>
            </p:cNvPr>
            <p:cNvSpPr>
              <a:spLocks noEditPoints="1"/>
            </p:cNvSpPr>
            <p:nvPr/>
          </p:nvSpPr>
          <p:spPr bwMode="auto">
            <a:xfrm>
              <a:off x="5573713" y="2841625"/>
              <a:ext cx="107950" cy="107950"/>
            </a:xfrm>
            <a:custGeom>
              <a:avLst/>
              <a:gdLst>
                <a:gd name="T0" fmla="*/ 15 w 29"/>
                <a:gd name="T1" fmla="*/ 29 h 29"/>
                <a:gd name="T2" fmla="*/ 0 w 29"/>
                <a:gd name="T3" fmla="*/ 15 h 29"/>
                <a:gd name="T4" fmla="*/ 15 w 29"/>
                <a:gd name="T5" fmla="*/ 0 h 29"/>
                <a:gd name="T6" fmla="*/ 29 w 29"/>
                <a:gd name="T7" fmla="*/ 15 h 29"/>
                <a:gd name="T8" fmla="*/ 15 w 29"/>
                <a:gd name="T9" fmla="*/ 29 h 29"/>
                <a:gd name="T10" fmla="*/ 15 w 29"/>
                <a:gd name="T11" fmla="*/ 9 h 29"/>
                <a:gd name="T12" fmla="*/ 9 w 29"/>
                <a:gd name="T13" fmla="*/ 15 h 29"/>
                <a:gd name="T14" fmla="*/ 15 w 29"/>
                <a:gd name="T15" fmla="*/ 20 h 29"/>
                <a:gd name="T16" fmla="*/ 20 w 29"/>
                <a:gd name="T17" fmla="*/ 15 h 29"/>
                <a:gd name="T18" fmla="*/ 15 w 29"/>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5" y="29"/>
                  </a:moveTo>
                  <a:cubicBezTo>
                    <a:pt x="7" y="29"/>
                    <a:pt x="0" y="23"/>
                    <a:pt x="0" y="15"/>
                  </a:cubicBezTo>
                  <a:cubicBezTo>
                    <a:pt x="0" y="6"/>
                    <a:pt x="7" y="0"/>
                    <a:pt x="15" y="0"/>
                  </a:cubicBezTo>
                  <a:cubicBezTo>
                    <a:pt x="23" y="0"/>
                    <a:pt x="29" y="6"/>
                    <a:pt x="29" y="15"/>
                  </a:cubicBezTo>
                  <a:cubicBezTo>
                    <a:pt x="29"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6" name="Freeform 155">
              <a:extLst>
                <a:ext uri="{FF2B5EF4-FFF2-40B4-BE49-F238E27FC236}">
                  <a16:creationId xmlns:a16="http://schemas.microsoft.com/office/drawing/2014/main" id="{15A73C3D-902B-D07E-4BA9-8FD3AAFB3371}"/>
                </a:ext>
              </a:extLst>
            </p:cNvPr>
            <p:cNvSpPr>
              <a:spLocks noEditPoints="1"/>
            </p:cNvSpPr>
            <p:nvPr/>
          </p:nvSpPr>
          <p:spPr bwMode="auto">
            <a:xfrm>
              <a:off x="5688013" y="2841625"/>
              <a:ext cx="112713" cy="107950"/>
            </a:xfrm>
            <a:custGeom>
              <a:avLst/>
              <a:gdLst>
                <a:gd name="T0" fmla="*/ 15 w 30"/>
                <a:gd name="T1" fmla="*/ 29 h 29"/>
                <a:gd name="T2" fmla="*/ 0 w 30"/>
                <a:gd name="T3" fmla="*/ 15 h 29"/>
                <a:gd name="T4" fmla="*/ 15 w 30"/>
                <a:gd name="T5" fmla="*/ 0 h 29"/>
                <a:gd name="T6" fmla="*/ 30 w 30"/>
                <a:gd name="T7" fmla="*/ 15 h 29"/>
                <a:gd name="T8" fmla="*/ 15 w 30"/>
                <a:gd name="T9" fmla="*/ 29 h 29"/>
                <a:gd name="T10" fmla="*/ 15 w 30"/>
                <a:gd name="T11" fmla="*/ 9 h 29"/>
                <a:gd name="T12" fmla="*/ 9 w 30"/>
                <a:gd name="T13" fmla="*/ 15 h 29"/>
                <a:gd name="T14" fmla="*/ 15 w 30"/>
                <a:gd name="T15" fmla="*/ 20 h 29"/>
                <a:gd name="T16" fmla="*/ 20 w 30"/>
                <a:gd name="T17" fmla="*/ 15 h 29"/>
                <a:gd name="T18" fmla="*/ 15 w 30"/>
                <a:gd name="T1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9">
                  <a:moveTo>
                    <a:pt x="15" y="29"/>
                  </a:moveTo>
                  <a:cubicBezTo>
                    <a:pt x="7" y="29"/>
                    <a:pt x="0" y="23"/>
                    <a:pt x="0" y="15"/>
                  </a:cubicBezTo>
                  <a:cubicBezTo>
                    <a:pt x="0" y="6"/>
                    <a:pt x="7" y="0"/>
                    <a:pt x="15" y="0"/>
                  </a:cubicBezTo>
                  <a:cubicBezTo>
                    <a:pt x="23" y="0"/>
                    <a:pt x="30" y="6"/>
                    <a:pt x="30" y="15"/>
                  </a:cubicBezTo>
                  <a:cubicBezTo>
                    <a:pt x="30" y="23"/>
                    <a:pt x="23" y="29"/>
                    <a:pt x="15" y="29"/>
                  </a:cubicBezTo>
                  <a:close/>
                  <a:moveTo>
                    <a:pt x="15" y="9"/>
                  </a:moveTo>
                  <a:cubicBezTo>
                    <a:pt x="12" y="9"/>
                    <a:pt x="9" y="12"/>
                    <a:pt x="9" y="15"/>
                  </a:cubicBezTo>
                  <a:cubicBezTo>
                    <a:pt x="9" y="18"/>
                    <a:pt x="12" y="20"/>
                    <a:pt x="15" y="20"/>
                  </a:cubicBezTo>
                  <a:cubicBezTo>
                    <a:pt x="18" y="20"/>
                    <a:pt x="20" y="18"/>
                    <a:pt x="20" y="15"/>
                  </a:cubicBezTo>
                  <a:cubicBezTo>
                    <a:pt x="20" y="12"/>
                    <a:pt x="18" y="9"/>
                    <a:pt x="1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7" name="Freeform 156">
              <a:extLst>
                <a:ext uri="{FF2B5EF4-FFF2-40B4-BE49-F238E27FC236}">
                  <a16:creationId xmlns:a16="http://schemas.microsoft.com/office/drawing/2014/main" id="{A3AB3C68-8018-7FBE-CD91-9995C64F73C4}"/>
                </a:ext>
              </a:extLst>
            </p:cNvPr>
            <p:cNvSpPr>
              <a:spLocks noEditPoints="1"/>
            </p:cNvSpPr>
            <p:nvPr/>
          </p:nvSpPr>
          <p:spPr bwMode="auto">
            <a:xfrm>
              <a:off x="5527675" y="3135313"/>
              <a:ext cx="306388" cy="104775"/>
            </a:xfrm>
            <a:custGeom>
              <a:avLst/>
              <a:gdLst>
                <a:gd name="T0" fmla="*/ 72 w 82"/>
                <a:gd name="T1" fmla="*/ 28 h 28"/>
                <a:gd name="T2" fmla="*/ 10 w 82"/>
                <a:gd name="T3" fmla="*/ 28 h 28"/>
                <a:gd name="T4" fmla="*/ 0 w 82"/>
                <a:gd name="T5" fmla="*/ 18 h 28"/>
                <a:gd name="T6" fmla="*/ 0 w 82"/>
                <a:gd name="T7" fmla="*/ 10 h 28"/>
                <a:gd name="T8" fmla="*/ 10 w 82"/>
                <a:gd name="T9" fmla="*/ 0 h 28"/>
                <a:gd name="T10" fmla="*/ 72 w 82"/>
                <a:gd name="T11" fmla="*/ 0 h 28"/>
                <a:gd name="T12" fmla="*/ 82 w 82"/>
                <a:gd name="T13" fmla="*/ 10 h 28"/>
                <a:gd name="T14" fmla="*/ 82 w 82"/>
                <a:gd name="T15" fmla="*/ 18 h 28"/>
                <a:gd name="T16" fmla="*/ 72 w 82"/>
                <a:gd name="T17" fmla="*/ 28 h 28"/>
                <a:gd name="T18" fmla="*/ 10 w 82"/>
                <a:gd name="T19" fmla="*/ 9 h 28"/>
                <a:gd name="T20" fmla="*/ 9 w 82"/>
                <a:gd name="T21" fmla="*/ 10 h 28"/>
                <a:gd name="T22" fmla="*/ 9 w 82"/>
                <a:gd name="T23" fmla="*/ 18 h 28"/>
                <a:gd name="T24" fmla="*/ 10 w 82"/>
                <a:gd name="T25" fmla="*/ 19 h 28"/>
                <a:gd name="T26" fmla="*/ 72 w 82"/>
                <a:gd name="T27" fmla="*/ 19 h 28"/>
                <a:gd name="T28" fmla="*/ 73 w 82"/>
                <a:gd name="T29" fmla="*/ 18 h 28"/>
                <a:gd name="T30" fmla="*/ 73 w 82"/>
                <a:gd name="T31" fmla="*/ 10 h 28"/>
                <a:gd name="T32" fmla="*/ 72 w 82"/>
                <a:gd name="T33" fmla="*/ 9 h 28"/>
                <a:gd name="T34" fmla="*/ 10 w 82"/>
                <a:gd name="T35"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28">
                  <a:moveTo>
                    <a:pt x="72" y="28"/>
                  </a:moveTo>
                  <a:cubicBezTo>
                    <a:pt x="10" y="28"/>
                    <a:pt x="10" y="28"/>
                    <a:pt x="10" y="28"/>
                  </a:cubicBezTo>
                  <a:cubicBezTo>
                    <a:pt x="5" y="28"/>
                    <a:pt x="0" y="23"/>
                    <a:pt x="0" y="18"/>
                  </a:cubicBezTo>
                  <a:cubicBezTo>
                    <a:pt x="0" y="10"/>
                    <a:pt x="0" y="10"/>
                    <a:pt x="0" y="10"/>
                  </a:cubicBezTo>
                  <a:cubicBezTo>
                    <a:pt x="0" y="4"/>
                    <a:pt x="5" y="0"/>
                    <a:pt x="10" y="0"/>
                  </a:cubicBezTo>
                  <a:cubicBezTo>
                    <a:pt x="72" y="0"/>
                    <a:pt x="72" y="0"/>
                    <a:pt x="72" y="0"/>
                  </a:cubicBezTo>
                  <a:cubicBezTo>
                    <a:pt x="77" y="0"/>
                    <a:pt x="82" y="4"/>
                    <a:pt x="82" y="10"/>
                  </a:cubicBezTo>
                  <a:cubicBezTo>
                    <a:pt x="82" y="18"/>
                    <a:pt x="82" y="18"/>
                    <a:pt x="82" y="18"/>
                  </a:cubicBezTo>
                  <a:cubicBezTo>
                    <a:pt x="82" y="23"/>
                    <a:pt x="77" y="28"/>
                    <a:pt x="72" y="28"/>
                  </a:cubicBezTo>
                  <a:close/>
                  <a:moveTo>
                    <a:pt x="10" y="9"/>
                  </a:moveTo>
                  <a:cubicBezTo>
                    <a:pt x="10" y="9"/>
                    <a:pt x="9" y="9"/>
                    <a:pt x="9" y="10"/>
                  </a:cubicBezTo>
                  <a:cubicBezTo>
                    <a:pt x="9" y="18"/>
                    <a:pt x="9" y="18"/>
                    <a:pt x="9" y="18"/>
                  </a:cubicBezTo>
                  <a:cubicBezTo>
                    <a:pt x="9" y="18"/>
                    <a:pt x="10" y="19"/>
                    <a:pt x="10" y="19"/>
                  </a:cubicBezTo>
                  <a:cubicBezTo>
                    <a:pt x="72" y="19"/>
                    <a:pt x="72" y="19"/>
                    <a:pt x="72" y="19"/>
                  </a:cubicBezTo>
                  <a:cubicBezTo>
                    <a:pt x="72" y="19"/>
                    <a:pt x="73" y="18"/>
                    <a:pt x="73" y="18"/>
                  </a:cubicBezTo>
                  <a:cubicBezTo>
                    <a:pt x="73" y="10"/>
                    <a:pt x="73" y="10"/>
                    <a:pt x="73" y="10"/>
                  </a:cubicBezTo>
                  <a:cubicBezTo>
                    <a:pt x="73" y="9"/>
                    <a:pt x="72" y="9"/>
                    <a:pt x="72"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8" name="Freeform 157">
              <a:extLst>
                <a:ext uri="{FF2B5EF4-FFF2-40B4-BE49-F238E27FC236}">
                  <a16:creationId xmlns:a16="http://schemas.microsoft.com/office/drawing/2014/main" id="{405290E6-E0A6-72E2-BD0F-E4D8B0682D8A}"/>
                </a:ext>
              </a:extLst>
            </p:cNvPr>
            <p:cNvSpPr>
              <a:spLocks noEditPoints="1"/>
            </p:cNvSpPr>
            <p:nvPr/>
          </p:nvSpPr>
          <p:spPr bwMode="auto">
            <a:xfrm>
              <a:off x="5505450" y="3049588"/>
              <a:ext cx="350838" cy="115888"/>
            </a:xfrm>
            <a:custGeom>
              <a:avLst/>
              <a:gdLst>
                <a:gd name="T0" fmla="*/ 82 w 94"/>
                <a:gd name="T1" fmla="*/ 31 h 31"/>
                <a:gd name="T2" fmla="*/ 11 w 94"/>
                <a:gd name="T3" fmla="*/ 31 h 31"/>
                <a:gd name="T4" fmla="*/ 0 w 94"/>
                <a:gd name="T5" fmla="*/ 20 h 31"/>
                <a:gd name="T6" fmla="*/ 0 w 94"/>
                <a:gd name="T7" fmla="*/ 11 h 31"/>
                <a:gd name="T8" fmla="*/ 11 w 94"/>
                <a:gd name="T9" fmla="*/ 0 h 31"/>
                <a:gd name="T10" fmla="*/ 82 w 94"/>
                <a:gd name="T11" fmla="*/ 0 h 31"/>
                <a:gd name="T12" fmla="*/ 94 w 94"/>
                <a:gd name="T13" fmla="*/ 11 h 31"/>
                <a:gd name="T14" fmla="*/ 94 w 94"/>
                <a:gd name="T15" fmla="*/ 20 h 31"/>
                <a:gd name="T16" fmla="*/ 82 w 94"/>
                <a:gd name="T17" fmla="*/ 31 h 31"/>
                <a:gd name="T18" fmla="*/ 11 w 94"/>
                <a:gd name="T19" fmla="*/ 9 h 31"/>
                <a:gd name="T20" fmla="*/ 9 w 94"/>
                <a:gd name="T21" fmla="*/ 11 h 31"/>
                <a:gd name="T22" fmla="*/ 9 w 94"/>
                <a:gd name="T23" fmla="*/ 20 h 31"/>
                <a:gd name="T24" fmla="*/ 11 w 94"/>
                <a:gd name="T25" fmla="*/ 22 h 31"/>
                <a:gd name="T26" fmla="*/ 82 w 94"/>
                <a:gd name="T27" fmla="*/ 22 h 31"/>
                <a:gd name="T28" fmla="*/ 84 w 94"/>
                <a:gd name="T29" fmla="*/ 20 h 31"/>
                <a:gd name="T30" fmla="*/ 84 w 94"/>
                <a:gd name="T31" fmla="*/ 11 h 31"/>
                <a:gd name="T32" fmla="*/ 82 w 94"/>
                <a:gd name="T33" fmla="*/ 9 h 31"/>
                <a:gd name="T34" fmla="*/ 11 w 94"/>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31">
                  <a:moveTo>
                    <a:pt x="82" y="31"/>
                  </a:moveTo>
                  <a:cubicBezTo>
                    <a:pt x="11" y="31"/>
                    <a:pt x="11" y="31"/>
                    <a:pt x="11" y="31"/>
                  </a:cubicBezTo>
                  <a:cubicBezTo>
                    <a:pt x="5" y="31"/>
                    <a:pt x="0" y="26"/>
                    <a:pt x="0" y="20"/>
                  </a:cubicBezTo>
                  <a:cubicBezTo>
                    <a:pt x="0" y="11"/>
                    <a:pt x="0" y="11"/>
                    <a:pt x="0" y="11"/>
                  </a:cubicBezTo>
                  <a:cubicBezTo>
                    <a:pt x="0" y="5"/>
                    <a:pt x="5" y="0"/>
                    <a:pt x="11" y="0"/>
                  </a:cubicBezTo>
                  <a:cubicBezTo>
                    <a:pt x="82" y="0"/>
                    <a:pt x="82" y="0"/>
                    <a:pt x="82" y="0"/>
                  </a:cubicBezTo>
                  <a:cubicBezTo>
                    <a:pt x="89" y="0"/>
                    <a:pt x="94" y="5"/>
                    <a:pt x="94" y="11"/>
                  </a:cubicBezTo>
                  <a:cubicBezTo>
                    <a:pt x="94" y="20"/>
                    <a:pt x="94" y="20"/>
                    <a:pt x="94" y="20"/>
                  </a:cubicBezTo>
                  <a:cubicBezTo>
                    <a:pt x="94" y="26"/>
                    <a:pt x="89" y="31"/>
                    <a:pt x="82" y="31"/>
                  </a:cubicBezTo>
                  <a:close/>
                  <a:moveTo>
                    <a:pt x="11" y="9"/>
                  </a:moveTo>
                  <a:cubicBezTo>
                    <a:pt x="10" y="9"/>
                    <a:pt x="9" y="10"/>
                    <a:pt x="9" y="11"/>
                  </a:cubicBezTo>
                  <a:cubicBezTo>
                    <a:pt x="9" y="20"/>
                    <a:pt x="9" y="20"/>
                    <a:pt x="9" y="20"/>
                  </a:cubicBezTo>
                  <a:cubicBezTo>
                    <a:pt x="9" y="21"/>
                    <a:pt x="10" y="22"/>
                    <a:pt x="11" y="22"/>
                  </a:cubicBezTo>
                  <a:cubicBezTo>
                    <a:pt x="82" y="22"/>
                    <a:pt x="82" y="22"/>
                    <a:pt x="82" y="22"/>
                  </a:cubicBezTo>
                  <a:cubicBezTo>
                    <a:pt x="83" y="22"/>
                    <a:pt x="84" y="21"/>
                    <a:pt x="84" y="20"/>
                  </a:cubicBezTo>
                  <a:cubicBezTo>
                    <a:pt x="84" y="11"/>
                    <a:pt x="84" y="11"/>
                    <a:pt x="84" y="11"/>
                  </a:cubicBezTo>
                  <a:cubicBezTo>
                    <a:pt x="84" y="10"/>
                    <a:pt x="83" y="9"/>
                    <a:pt x="82" y="9"/>
                  </a:cubicBez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9" name="Rectangle 158">
              <a:extLst>
                <a:ext uri="{FF2B5EF4-FFF2-40B4-BE49-F238E27FC236}">
                  <a16:creationId xmlns:a16="http://schemas.microsoft.com/office/drawing/2014/main" id="{469B08EC-4A8E-574F-4337-8E2AA1181E32}"/>
                </a:ext>
              </a:extLst>
            </p:cNvPr>
            <p:cNvSpPr>
              <a:spLocks noChangeArrowheads="1"/>
            </p:cNvSpPr>
            <p:nvPr/>
          </p:nvSpPr>
          <p:spPr bwMode="auto">
            <a:xfrm>
              <a:off x="5610225"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0" name="Rectangle 159">
              <a:extLst>
                <a:ext uri="{FF2B5EF4-FFF2-40B4-BE49-F238E27FC236}">
                  <a16:creationId xmlns:a16="http://schemas.microsoft.com/office/drawing/2014/main" id="{A75DB0B1-C6BD-4B03-D013-E7E0DDDD0C68}"/>
                </a:ext>
              </a:extLst>
            </p:cNvPr>
            <p:cNvSpPr>
              <a:spLocks noChangeArrowheads="1"/>
            </p:cNvSpPr>
            <p:nvPr/>
          </p:nvSpPr>
          <p:spPr bwMode="auto">
            <a:xfrm>
              <a:off x="5722938" y="2933700"/>
              <a:ext cx="33338" cy="142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1" name="Freeform 160">
              <a:extLst>
                <a:ext uri="{FF2B5EF4-FFF2-40B4-BE49-F238E27FC236}">
                  <a16:creationId xmlns:a16="http://schemas.microsoft.com/office/drawing/2014/main" id="{91B78E99-1EB3-294E-66E1-342223184580}"/>
                </a:ext>
              </a:extLst>
            </p:cNvPr>
            <p:cNvSpPr>
              <a:spLocks/>
            </p:cNvSpPr>
            <p:nvPr/>
          </p:nvSpPr>
          <p:spPr bwMode="auto">
            <a:xfrm>
              <a:off x="6073775" y="2511425"/>
              <a:ext cx="28575" cy="98425"/>
            </a:xfrm>
            <a:custGeom>
              <a:avLst/>
              <a:gdLst>
                <a:gd name="T0" fmla="*/ 8 w 8"/>
                <a:gd name="T1" fmla="*/ 24 h 26"/>
                <a:gd name="T2" fmla="*/ 7 w 8"/>
                <a:gd name="T3" fmla="*/ 26 h 26"/>
                <a:gd name="T4" fmla="*/ 1 w 8"/>
                <a:gd name="T5" fmla="*/ 26 h 26"/>
                <a:gd name="T6" fmla="*/ 0 w 8"/>
                <a:gd name="T7" fmla="*/ 24 h 26"/>
                <a:gd name="T8" fmla="*/ 0 w 8"/>
                <a:gd name="T9" fmla="*/ 1 h 26"/>
                <a:gd name="T10" fmla="*/ 1 w 8"/>
                <a:gd name="T11" fmla="*/ 0 h 26"/>
                <a:gd name="T12" fmla="*/ 7 w 8"/>
                <a:gd name="T13" fmla="*/ 0 h 26"/>
                <a:gd name="T14" fmla="*/ 8 w 8"/>
                <a:gd name="T15" fmla="*/ 1 h 26"/>
                <a:gd name="T16" fmla="*/ 8 w 8"/>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6">
                  <a:moveTo>
                    <a:pt x="8" y="24"/>
                  </a:moveTo>
                  <a:cubicBezTo>
                    <a:pt x="8" y="25"/>
                    <a:pt x="7" y="26"/>
                    <a:pt x="7" y="26"/>
                  </a:cubicBezTo>
                  <a:cubicBezTo>
                    <a:pt x="1" y="26"/>
                    <a:pt x="1" y="26"/>
                    <a:pt x="1" y="26"/>
                  </a:cubicBezTo>
                  <a:cubicBezTo>
                    <a:pt x="0" y="26"/>
                    <a:pt x="0" y="25"/>
                    <a:pt x="0" y="24"/>
                  </a:cubicBezTo>
                  <a:cubicBezTo>
                    <a:pt x="0" y="1"/>
                    <a:pt x="0" y="1"/>
                    <a:pt x="0" y="1"/>
                  </a:cubicBezTo>
                  <a:cubicBezTo>
                    <a:pt x="0" y="0"/>
                    <a:pt x="0" y="0"/>
                    <a:pt x="1" y="0"/>
                  </a:cubicBezTo>
                  <a:cubicBezTo>
                    <a:pt x="7" y="0"/>
                    <a:pt x="7" y="0"/>
                    <a:pt x="7" y="0"/>
                  </a:cubicBezTo>
                  <a:cubicBezTo>
                    <a:pt x="7" y="0"/>
                    <a:pt x="8" y="0"/>
                    <a:pt x="8" y="1"/>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2" name="Freeform 161">
              <a:extLst>
                <a:ext uri="{FF2B5EF4-FFF2-40B4-BE49-F238E27FC236}">
                  <a16:creationId xmlns:a16="http://schemas.microsoft.com/office/drawing/2014/main" id="{25CC9BC2-B93B-03CC-C3B4-89FAFD05432A}"/>
                </a:ext>
              </a:extLst>
            </p:cNvPr>
            <p:cNvSpPr>
              <a:spLocks/>
            </p:cNvSpPr>
            <p:nvPr/>
          </p:nvSpPr>
          <p:spPr bwMode="auto">
            <a:xfrm>
              <a:off x="6073775" y="2620963"/>
              <a:ext cx="28575" cy="30163"/>
            </a:xfrm>
            <a:custGeom>
              <a:avLst/>
              <a:gdLst>
                <a:gd name="T0" fmla="*/ 8 w 8"/>
                <a:gd name="T1" fmla="*/ 7 h 8"/>
                <a:gd name="T2" fmla="*/ 6 w 8"/>
                <a:gd name="T3" fmla="*/ 8 h 8"/>
                <a:gd name="T4" fmla="*/ 1 w 8"/>
                <a:gd name="T5" fmla="*/ 8 h 8"/>
                <a:gd name="T6" fmla="*/ 0 w 8"/>
                <a:gd name="T7" fmla="*/ 7 h 8"/>
                <a:gd name="T8" fmla="*/ 0 w 8"/>
                <a:gd name="T9" fmla="*/ 2 h 8"/>
                <a:gd name="T10" fmla="*/ 1 w 8"/>
                <a:gd name="T11" fmla="*/ 0 h 8"/>
                <a:gd name="T12" fmla="*/ 6 w 8"/>
                <a:gd name="T13" fmla="*/ 0 h 8"/>
                <a:gd name="T14" fmla="*/ 8 w 8"/>
                <a:gd name="T15" fmla="*/ 2 h 8"/>
                <a:gd name="T16" fmla="*/ 8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7"/>
                  </a:moveTo>
                  <a:cubicBezTo>
                    <a:pt x="8" y="7"/>
                    <a:pt x="7" y="8"/>
                    <a:pt x="6" y="8"/>
                  </a:cubicBezTo>
                  <a:cubicBezTo>
                    <a:pt x="1" y="8"/>
                    <a:pt x="1" y="8"/>
                    <a:pt x="1" y="8"/>
                  </a:cubicBezTo>
                  <a:cubicBezTo>
                    <a:pt x="0" y="8"/>
                    <a:pt x="0" y="7"/>
                    <a:pt x="0" y="7"/>
                  </a:cubicBezTo>
                  <a:cubicBezTo>
                    <a:pt x="0" y="2"/>
                    <a:pt x="0" y="2"/>
                    <a:pt x="0" y="2"/>
                  </a:cubicBezTo>
                  <a:cubicBezTo>
                    <a:pt x="0" y="1"/>
                    <a:pt x="0" y="0"/>
                    <a:pt x="1" y="0"/>
                  </a:cubicBezTo>
                  <a:cubicBezTo>
                    <a:pt x="6" y="0"/>
                    <a:pt x="6" y="0"/>
                    <a:pt x="6" y="0"/>
                  </a:cubicBezTo>
                  <a:cubicBezTo>
                    <a:pt x="7" y="0"/>
                    <a:pt x="8" y="1"/>
                    <a:pt x="8" y="2"/>
                  </a:cubicBez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3" name="Freeform 162">
              <a:extLst>
                <a:ext uri="{FF2B5EF4-FFF2-40B4-BE49-F238E27FC236}">
                  <a16:creationId xmlns:a16="http://schemas.microsoft.com/office/drawing/2014/main" id="{990A76E7-D944-6AA1-C807-E0D917EF9D35}"/>
                </a:ext>
              </a:extLst>
            </p:cNvPr>
            <p:cNvSpPr>
              <a:spLocks noEditPoints="1"/>
            </p:cNvSpPr>
            <p:nvPr/>
          </p:nvSpPr>
          <p:spPr bwMode="auto">
            <a:xfrm>
              <a:off x="5864225" y="2359025"/>
              <a:ext cx="439738" cy="441325"/>
            </a:xfrm>
            <a:custGeom>
              <a:avLst/>
              <a:gdLst>
                <a:gd name="T0" fmla="*/ 59 w 118"/>
                <a:gd name="T1" fmla="*/ 118 h 118"/>
                <a:gd name="T2" fmla="*/ 0 w 118"/>
                <a:gd name="T3" fmla="*/ 59 h 118"/>
                <a:gd name="T4" fmla="*/ 59 w 118"/>
                <a:gd name="T5" fmla="*/ 0 h 118"/>
                <a:gd name="T6" fmla="*/ 118 w 118"/>
                <a:gd name="T7" fmla="*/ 59 h 118"/>
                <a:gd name="T8" fmla="*/ 59 w 118"/>
                <a:gd name="T9" fmla="*/ 118 h 118"/>
                <a:gd name="T10" fmla="*/ 59 w 118"/>
                <a:gd name="T11" fmla="*/ 9 h 118"/>
                <a:gd name="T12" fmla="*/ 9 w 118"/>
                <a:gd name="T13" fmla="*/ 59 h 118"/>
                <a:gd name="T14" fmla="*/ 59 w 118"/>
                <a:gd name="T15" fmla="*/ 109 h 118"/>
                <a:gd name="T16" fmla="*/ 108 w 118"/>
                <a:gd name="T17" fmla="*/ 59 h 118"/>
                <a:gd name="T18" fmla="*/ 59 w 118"/>
                <a:gd name="T19"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26" y="118"/>
                    <a:pt x="0" y="91"/>
                    <a:pt x="0" y="59"/>
                  </a:cubicBezTo>
                  <a:cubicBezTo>
                    <a:pt x="0" y="27"/>
                    <a:pt x="26" y="0"/>
                    <a:pt x="59" y="0"/>
                  </a:cubicBezTo>
                  <a:cubicBezTo>
                    <a:pt x="91" y="0"/>
                    <a:pt x="118" y="27"/>
                    <a:pt x="118" y="59"/>
                  </a:cubicBezTo>
                  <a:cubicBezTo>
                    <a:pt x="118" y="91"/>
                    <a:pt x="91" y="118"/>
                    <a:pt x="59" y="118"/>
                  </a:cubicBezTo>
                  <a:close/>
                  <a:moveTo>
                    <a:pt x="59" y="9"/>
                  </a:moveTo>
                  <a:cubicBezTo>
                    <a:pt x="32" y="9"/>
                    <a:pt x="9" y="32"/>
                    <a:pt x="9" y="59"/>
                  </a:cubicBezTo>
                  <a:cubicBezTo>
                    <a:pt x="9" y="86"/>
                    <a:pt x="32" y="109"/>
                    <a:pt x="59" y="109"/>
                  </a:cubicBezTo>
                  <a:cubicBezTo>
                    <a:pt x="86" y="109"/>
                    <a:pt x="108" y="86"/>
                    <a:pt x="108" y="59"/>
                  </a:cubicBezTo>
                  <a:cubicBezTo>
                    <a:pt x="108" y="32"/>
                    <a:pt x="86" y="9"/>
                    <a:pt x="5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4" name="Freeform 163">
              <a:extLst>
                <a:ext uri="{FF2B5EF4-FFF2-40B4-BE49-F238E27FC236}">
                  <a16:creationId xmlns:a16="http://schemas.microsoft.com/office/drawing/2014/main" id="{44459D73-B640-85C8-51CF-950A270D2FDF}"/>
                </a:ext>
              </a:extLst>
            </p:cNvPr>
            <p:cNvSpPr>
              <a:spLocks noEditPoints="1"/>
            </p:cNvSpPr>
            <p:nvPr/>
          </p:nvSpPr>
          <p:spPr bwMode="auto">
            <a:xfrm>
              <a:off x="5935663" y="2433638"/>
              <a:ext cx="293688" cy="295275"/>
            </a:xfrm>
            <a:custGeom>
              <a:avLst/>
              <a:gdLst>
                <a:gd name="T0" fmla="*/ 40 w 79"/>
                <a:gd name="T1" fmla="*/ 79 h 79"/>
                <a:gd name="T2" fmla="*/ 0 w 79"/>
                <a:gd name="T3" fmla="*/ 39 h 79"/>
                <a:gd name="T4" fmla="*/ 40 w 79"/>
                <a:gd name="T5" fmla="*/ 0 h 79"/>
                <a:gd name="T6" fmla="*/ 79 w 79"/>
                <a:gd name="T7" fmla="*/ 39 h 79"/>
                <a:gd name="T8" fmla="*/ 40 w 79"/>
                <a:gd name="T9" fmla="*/ 79 h 79"/>
                <a:gd name="T10" fmla="*/ 40 w 79"/>
                <a:gd name="T11" fmla="*/ 9 h 79"/>
                <a:gd name="T12" fmla="*/ 10 w 79"/>
                <a:gd name="T13" fmla="*/ 39 h 79"/>
                <a:gd name="T14" fmla="*/ 40 w 79"/>
                <a:gd name="T15" fmla="*/ 69 h 79"/>
                <a:gd name="T16" fmla="*/ 70 w 79"/>
                <a:gd name="T17" fmla="*/ 39 h 79"/>
                <a:gd name="T18" fmla="*/ 40 w 79"/>
                <a:gd name="T19"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1"/>
                    <a:pt x="0" y="39"/>
                  </a:cubicBezTo>
                  <a:cubicBezTo>
                    <a:pt x="0" y="17"/>
                    <a:pt x="18" y="0"/>
                    <a:pt x="40" y="0"/>
                  </a:cubicBezTo>
                  <a:cubicBezTo>
                    <a:pt x="62" y="0"/>
                    <a:pt x="79" y="17"/>
                    <a:pt x="79" y="39"/>
                  </a:cubicBezTo>
                  <a:cubicBezTo>
                    <a:pt x="79" y="61"/>
                    <a:pt x="62" y="79"/>
                    <a:pt x="40" y="79"/>
                  </a:cubicBezTo>
                  <a:close/>
                  <a:moveTo>
                    <a:pt x="40" y="9"/>
                  </a:moveTo>
                  <a:cubicBezTo>
                    <a:pt x="23" y="9"/>
                    <a:pt x="10" y="22"/>
                    <a:pt x="10" y="39"/>
                  </a:cubicBezTo>
                  <a:cubicBezTo>
                    <a:pt x="10" y="56"/>
                    <a:pt x="23" y="69"/>
                    <a:pt x="40" y="69"/>
                  </a:cubicBezTo>
                  <a:cubicBezTo>
                    <a:pt x="57" y="69"/>
                    <a:pt x="70" y="56"/>
                    <a:pt x="70" y="39"/>
                  </a:cubicBezTo>
                  <a:cubicBezTo>
                    <a:pt x="70" y="22"/>
                    <a:pt x="57" y="9"/>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5" name="Rectangle 164">
              <a:extLst>
                <a:ext uri="{FF2B5EF4-FFF2-40B4-BE49-F238E27FC236}">
                  <a16:creationId xmlns:a16="http://schemas.microsoft.com/office/drawing/2014/main" id="{39C8119C-AACE-24D4-75E2-53CD0559BB79}"/>
                </a:ext>
              </a:extLst>
            </p:cNvPr>
            <p:cNvSpPr>
              <a:spLocks noChangeArrowheads="1"/>
            </p:cNvSpPr>
            <p:nvPr/>
          </p:nvSpPr>
          <p:spPr bwMode="auto">
            <a:xfrm>
              <a:off x="6069013" y="2389188"/>
              <a:ext cx="33338"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165">
              <a:extLst>
                <a:ext uri="{FF2B5EF4-FFF2-40B4-BE49-F238E27FC236}">
                  <a16:creationId xmlns:a16="http://schemas.microsoft.com/office/drawing/2014/main" id="{A4F021ED-8EAA-0C0E-B676-CF8B104D428D}"/>
                </a:ext>
              </a:extLst>
            </p:cNvPr>
            <p:cNvSpPr>
              <a:spLocks/>
            </p:cNvSpPr>
            <p:nvPr/>
          </p:nvSpPr>
          <p:spPr bwMode="auto">
            <a:xfrm>
              <a:off x="6170613" y="2425700"/>
              <a:ext cx="74613" cy="79375"/>
            </a:xfrm>
            <a:custGeom>
              <a:avLst/>
              <a:gdLst>
                <a:gd name="T0" fmla="*/ 16 w 47"/>
                <a:gd name="T1" fmla="*/ 50 h 50"/>
                <a:gd name="T2" fmla="*/ 0 w 47"/>
                <a:gd name="T3" fmla="*/ 36 h 50"/>
                <a:gd name="T4" fmla="*/ 33 w 47"/>
                <a:gd name="T5" fmla="*/ 0 h 50"/>
                <a:gd name="T6" fmla="*/ 47 w 47"/>
                <a:gd name="T7" fmla="*/ 17 h 50"/>
                <a:gd name="T8" fmla="*/ 16 w 47"/>
                <a:gd name="T9" fmla="*/ 50 h 50"/>
              </a:gdLst>
              <a:ahLst/>
              <a:cxnLst>
                <a:cxn ang="0">
                  <a:pos x="T0" y="T1"/>
                </a:cxn>
                <a:cxn ang="0">
                  <a:pos x="T2" y="T3"/>
                </a:cxn>
                <a:cxn ang="0">
                  <a:pos x="T4" y="T5"/>
                </a:cxn>
                <a:cxn ang="0">
                  <a:pos x="T6" y="T7"/>
                </a:cxn>
                <a:cxn ang="0">
                  <a:pos x="T8" y="T9"/>
                </a:cxn>
              </a:cxnLst>
              <a:rect l="0" t="0" r="r" b="b"/>
              <a:pathLst>
                <a:path w="47" h="50">
                  <a:moveTo>
                    <a:pt x="16" y="50"/>
                  </a:moveTo>
                  <a:lnTo>
                    <a:pt x="0" y="36"/>
                  </a:lnTo>
                  <a:lnTo>
                    <a:pt x="33" y="0"/>
                  </a:lnTo>
                  <a:lnTo>
                    <a:pt x="47" y="17"/>
                  </a:ln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7" name="Freeform 166">
              <a:extLst>
                <a:ext uri="{FF2B5EF4-FFF2-40B4-BE49-F238E27FC236}">
                  <a16:creationId xmlns:a16="http://schemas.microsoft.com/office/drawing/2014/main" id="{59DD9C73-FE66-48AB-1D56-CC2FC7C16675}"/>
                </a:ext>
              </a:extLst>
            </p:cNvPr>
            <p:cNvSpPr>
              <a:spLocks/>
            </p:cNvSpPr>
            <p:nvPr/>
          </p:nvSpPr>
          <p:spPr bwMode="auto">
            <a:xfrm>
              <a:off x="6107113" y="2687638"/>
              <a:ext cx="58738" cy="85725"/>
            </a:xfrm>
            <a:custGeom>
              <a:avLst/>
              <a:gdLst>
                <a:gd name="T0" fmla="*/ 19 w 37"/>
                <a:gd name="T1" fmla="*/ 54 h 54"/>
                <a:gd name="T2" fmla="*/ 0 w 37"/>
                <a:gd name="T3" fmla="*/ 9 h 54"/>
                <a:gd name="T4" fmla="*/ 21 w 37"/>
                <a:gd name="T5" fmla="*/ 0 h 54"/>
                <a:gd name="T6" fmla="*/ 37 w 37"/>
                <a:gd name="T7" fmla="*/ 45 h 54"/>
                <a:gd name="T8" fmla="*/ 19 w 37"/>
                <a:gd name="T9" fmla="*/ 54 h 54"/>
              </a:gdLst>
              <a:ahLst/>
              <a:cxnLst>
                <a:cxn ang="0">
                  <a:pos x="T0" y="T1"/>
                </a:cxn>
                <a:cxn ang="0">
                  <a:pos x="T2" y="T3"/>
                </a:cxn>
                <a:cxn ang="0">
                  <a:pos x="T4" y="T5"/>
                </a:cxn>
                <a:cxn ang="0">
                  <a:pos x="T6" y="T7"/>
                </a:cxn>
                <a:cxn ang="0">
                  <a:pos x="T8" y="T9"/>
                </a:cxn>
              </a:cxnLst>
              <a:rect l="0" t="0" r="r" b="b"/>
              <a:pathLst>
                <a:path w="37" h="54">
                  <a:moveTo>
                    <a:pt x="19" y="54"/>
                  </a:moveTo>
                  <a:lnTo>
                    <a:pt x="0" y="9"/>
                  </a:lnTo>
                  <a:lnTo>
                    <a:pt x="21" y="0"/>
                  </a:lnTo>
                  <a:lnTo>
                    <a:pt x="37" y="45"/>
                  </a:lnTo>
                  <a:lnTo>
                    <a:pt x="1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4" name="TextBox 53">
            <a:extLst>
              <a:ext uri="{FF2B5EF4-FFF2-40B4-BE49-F238E27FC236}">
                <a16:creationId xmlns:a16="http://schemas.microsoft.com/office/drawing/2014/main" id="{534C5B01-C177-68D3-D795-EFA00F0194D7}"/>
              </a:ext>
            </a:extLst>
          </p:cNvPr>
          <p:cNvSpPr txBox="1"/>
          <p:nvPr/>
        </p:nvSpPr>
        <p:spPr>
          <a:xfrm>
            <a:off x="5439266" y="1696825"/>
            <a:ext cx="5592651" cy="2308324"/>
          </a:xfrm>
          <a:prstGeom prst="rect">
            <a:avLst/>
          </a:prstGeom>
          <a:noFill/>
        </p:spPr>
        <p:txBody>
          <a:bodyPr wrap="square" rtlCol="0">
            <a:spAutoFit/>
          </a:bodyPr>
          <a:lstStyle/>
          <a:p>
            <a:r>
              <a:rPr lang="en-US" dirty="0">
                <a:solidFill>
                  <a:schemeClr val="bg2">
                    <a:lumMod val="25000"/>
                  </a:schemeClr>
                </a:solidFill>
                <a:latin typeface="+mj-lt"/>
              </a:rPr>
              <a:t>A boosted regression tree is a machine learning ensemble technique that combines multiple decision trees to create a powerful predictive model. It iteratively builds new trees, giving more weight to the data points that the previous trees have misclassified, effectively improving prediction accuracy and capturing complex relationships in the data.</a:t>
            </a:r>
          </a:p>
        </p:txBody>
      </p:sp>
      <p:pic>
        <p:nvPicPr>
          <p:cNvPr id="5122" name="Picture 2">
            <a:extLst>
              <a:ext uri="{FF2B5EF4-FFF2-40B4-BE49-F238E27FC236}">
                <a16:creationId xmlns:a16="http://schemas.microsoft.com/office/drawing/2014/main" id="{F7E1C579-7DB5-27DB-B0DD-7B2A50D80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83" y="1026544"/>
            <a:ext cx="4985648" cy="450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2461"/>
      </p:ext>
    </p:extLst>
  </p:cSld>
  <p:clrMapOvr>
    <a:masterClrMapping/>
  </p:clrMapOvr>
</p:sld>
</file>

<file path=ppt/theme/theme1.xml><?xml version="1.0" encoding="utf-8"?>
<a:theme xmlns:a="http://schemas.openxmlformats.org/drawingml/2006/main" name="Office 테마">
  <a:themeElements>
    <a:clrScheme name="사용자 지정 268">
      <a:dk1>
        <a:sysClr val="windowText" lastClr="000000"/>
      </a:dk1>
      <a:lt1>
        <a:srgbClr val="FFFFFF"/>
      </a:lt1>
      <a:dk2>
        <a:srgbClr val="1E2224"/>
      </a:dk2>
      <a:lt2>
        <a:srgbClr val="E3F1FA"/>
      </a:lt2>
      <a:accent1>
        <a:srgbClr val="4284DB"/>
      </a:accent1>
      <a:accent2>
        <a:srgbClr val="40A4DF"/>
      </a:accent2>
      <a:accent3>
        <a:srgbClr val="52D2DF"/>
      </a:accent3>
      <a:accent4>
        <a:srgbClr val="55CFA0"/>
      </a:accent4>
      <a:accent5>
        <a:srgbClr val="3BB0FF"/>
      </a:accent5>
      <a:accent6>
        <a:srgbClr val="222E60"/>
      </a:accent6>
      <a:hlink>
        <a:srgbClr val="FF8B7F"/>
      </a:hlink>
      <a:folHlink>
        <a:srgbClr val="954F72"/>
      </a:folHlink>
    </a:clrScheme>
    <a:fontScheme name="Montserrat SemiBold, Calibri">
      <a:majorFont>
        <a:latin typeface="Montserrat SemiBold"/>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27177</TotalTime>
  <Words>621</Words>
  <Application>Microsoft Office PowerPoint</Application>
  <PresentationFormat>Widescreen</PresentationFormat>
  <Paragraphs>103</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Montserrat SemiBold</vt:lpstr>
      <vt:lpstr>Heebo Black</vt:lpstr>
      <vt:lpstr>Wingdings</vt:lpstr>
      <vt:lpstr>Noto Sans</vt:lpstr>
      <vt:lpstr>Calibri</vt:lpstr>
      <vt:lpstr>맑은 고딕</vt:lpstr>
      <vt:lpstr>Söhne</vt:lpstr>
      <vt:lpstr>Office 테마</vt:lpstr>
      <vt:lpstr>MEDICAL INSURANCE PREMIUM PREDICTIONS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Diagram, Chart, Google slides, Keynote</dc:subject>
  <dc:creator>Slide Members by MJ.KIM</dc:creator>
  <cp:keywords>SlideMembers, ppt, PPT Templates, Presentation, Diagram, Chart, Yesform, Google slides, Keynote, Free Slides</cp:keywords>
  <dc:description>The copyright of this document is at Slide Members. Unauthorized copying may result in legal sanctions.</dc:description>
  <cp:lastModifiedBy>Himanshu Prajapati</cp:lastModifiedBy>
  <cp:revision>8</cp:revision>
  <dcterms:created xsi:type="dcterms:W3CDTF">2019-02-04T04:34:17Z</dcterms:created>
  <dcterms:modified xsi:type="dcterms:W3CDTF">2024-01-12T04:07:59Z</dcterms:modified>
  <cp:category>www.slidemembers.com</cp:category>
</cp:coreProperties>
</file>